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6"/>
  </p:notesMasterIdLst>
  <p:handoutMasterIdLst>
    <p:handoutMasterId r:id="rId157"/>
  </p:handoutMasterIdLst>
  <p:sldIdLst>
    <p:sldId id="4643" r:id="rId2"/>
    <p:sldId id="6683" r:id="rId3"/>
    <p:sldId id="4646" r:id="rId4"/>
    <p:sldId id="6987" r:id="rId5"/>
    <p:sldId id="7101" r:id="rId6"/>
    <p:sldId id="6901" r:id="rId7"/>
    <p:sldId id="6902" r:id="rId8"/>
    <p:sldId id="6898" r:id="rId9"/>
    <p:sldId id="6899" r:id="rId10"/>
    <p:sldId id="7104" r:id="rId11"/>
    <p:sldId id="6991" r:id="rId12"/>
    <p:sldId id="9046" r:id="rId13"/>
    <p:sldId id="6908" r:id="rId14"/>
    <p:sldId id="6909" r:id="rId15"/>
    <p:sldId id="7105" r:id="rId16"/>
    <p:sldId id="6926" r:id="rId17"/>
    <p:sldId id="7102" r:id="rId18"/>
    <p:sldId id="7003" r:id="rId19"/>
    <p:sldId id="7004" r:id="rId20"/>
    <p:sldId id="7005" r:id="rId21"/>
    <p:sldId id="475" r:id="rId22"/>
    <p:sldId id="3694" r:id="rId23"/>
    <p:sldId id="4785" r:id="rId24"/>
    <p:sldId id="6915" r:id="rId25"/>
    <p:sldId id="6955" r:id="rId26"/>
    <p:sldId id="7132" r:id="rId27"/>
    <p:sldId id="7016" r:id="rId28"/>
    <p:sldId id="3860" r:id="rId29"/>
    <p:sldId id="1097" r:id="rId30"/>
    <p:sldId id="6918" r:id="rId31"/>
    <p:sldId id="1123" r:id="rId32"/>
    <p:sldId id="5308" r:id="rId33"/>
    <p:sldId id="5309" r:id="rId34"/>
    <p:sldId id="891" r:id="rId35"/>
    <p:sldId id="7017" r:id="rId36"/>
    <p:sldId id="322" r:id="rId37"/>
    <p:sldId id="6997" r:id="rId38"/>
    <p:sldId id="6922" r:id="rId39"/>
    <p:sldId id="6924" r:id="rId40"/>
    <p:sldId id="6920" r:id="rId41"/>
    <p:sldId id="6923" r:id="rId42"/>
    <p:sldId id="7021" r:id="rId43"/>
    <p:sldId id="7061" r:id="rId44"/>
    <p:sldId id="1101" r:id="rId45"/>
    <p:sldId id="7133" r:id="rId46"/>
    <p:sldId id="7134" r:id="rId47"/>
    <p:sldId id="6724" r:id="rId48"/>
    <p:sldId id="6471" r:id="rId49"/>
    <p:sldId id="6928" r:id="rId50"/>
    <p:sldId id="6929" r:id="rId51"/>
    <p:sldId id="7108" r:id="rId52"/>
    <p:sldId id="6467" r:id="rId53"/>
    <p:sldId id="6937" r:id="rId54"/>
    <p:sldId id="6930" r:id="rId55"/>
    <p:sldId id="6931" r:id="rId56"/>
    <p:sldId id="6932" r:id="rId57"/>
    <p:sldId id="6934" r:id="rId58"/>
    <p:sldId id="6935" r:id="rId59"/>
    <p:sldId id="6933" r:id="rId60"/>
    <p:sldId id="6936" r:id="rId61"/>
    <p:sldId id="7059" r:id="rId62"/>
    <p:sldId id="7043" r:id="rId63"/>
    <p:sldId id="4865" r:id="rId64"/>
    <p:sldId id="6938" r:id="rId65"/>
    <p:sldId id="7064" r:id="rId66"/>
    <p:sldId id="6939" r:id="rId67"/>
    <p:sldId id="6940" r:id="rId68"/>
    <p:sldId id="6942" r:id="rId69"/>
    <p:sldId id="7008" r:id="rId70"/>
    <p:sldId id="6943" r:id="rId71"/>
    <p:sldId id="7009" r:id="rId72"/>
    <p:sldId id="6944" r:id="rId73"/>
    <p:sldId id="7057" r:id="rId74"/>
    <p:sldId id="7065" r:id="rId75"/>
    <p:sldId id="6945" r:id="rId76"/>
    <p:sldId id="6946" r:id="rId77"/>
    <p:sldId id="6947" r:id="rId78"/>
    <p:sldId id="6949" r:id="rId79"/>
    <p:sldId id="6948" r:id="rId80"/>
    <p:sldId id="6950" r:id="rId81"/>
    <p:sldId id="6951" r:id="rId82"/>
    <p:sldId id="6952" r:id="rId83"/>
    <p:sldId id="7010" r:id="rId84"/>
    <p:sldId id="1244" r:id="rId85"/>
    <p:sldId id="4675" r:id="rId86"/>
    <p:sldId id="9043" r:id="rId87"/>
    <p:sldId id="6296" r:id="rId88"/>
    <p:sldId id="6314" r:id="rId89"/>
    <p:sldId id="6859" r:id="rId90"/>
    <p:sldId id="7111" r:id="rId91"/>
    <p:sldId id="7112" r:id="rId92"/>
    <p:sldId id="6958" r:id="rId93"/>
    <p:sldId id="6959" r:id="rId94"/>
    <p:sldId id="7037" r:id="rId95"/>
    <p:sldId id="6434" r:id="rId96"/>
    <p:sldId id="7038" r:id="rId97"/>
    <p:sldId id="7035" r:id="rId98"/>
    <p:sldId id="6904" r:id="rId99"/>
    <p:sldId id="4897" r:id="rId100"/>
    <p:sldId id="4882" r:id="rId101"/>
    <p:sldId id="7113" r:id="rId102"/>
    <p:sldId id="6971" r:id="rId103"/>
    <p:sldId id="7114" r:id="rId104"/>
    <p:sldId id="6970" r:id="rId105"/>
    <p:sldId id="7012" r:id="rId106"/>
    <p:sldId id="6974" r:id="rId107"/>
    <p:sldId id="7115" r:id="rId108"/>
    <p:sldId id="6488" r:id="rId109"/>
    <p:sldId id="6508" r:id="rId110"/>
    <p:sldId id="6490" r:id="rId111"/>
    <p:sldId id="6976" r:id="rId112"/>
    <p:sldId id="9045" r:id="rId113"/>
    <p:sldId id="1232" r:id="rId114"/>
    <p:sldId id="1134" r:id="rId115"/>
    <p:sldId id="9044" r:id="rId116"/>
    <p:sldId id="6975" r:id="rId117"/>
    <p:sldId id="6906" r:id="rId118"/>
    <p:sldId id="7015" r:id="rId119"/>
    <p:sldId id="7121" r:id="rId120"/>
    <p:sldId id="481" r:id="rId121"/>
    <p:sldId id="6453" r:id="rId122"/>
    <p:sldId id="679" r:id="rId123"/>
    <p:sldId id="5564" r:id="rId124"/>
    <p:sldId id="7117" r:id="rId125"/>
    <p:sldId id="7044" r:id="rId126"/>
    <p:sldId id="7122" r:id="rId127"/>
    <p:sldId id="7119" r:id="rId128"/>
    <p:sldId id="7047" r:id="rId129"/>
    <p:sldId id="7120" r:id="rId130"/>
    <p:sldId id="7048" r:id="rId131"/>
    <p:sldId id="7049" r:id="rId132"/>
    <p:sldId id="7123" r:id="rId133"/>
    <p:sldId id="7032" r:id="rId134"/>
    <p:sldId id="6980" r:id="rId135"/>
    <p:sldId id="7018" r:id="rId136"/>
    <p:sldId id="7124" r:id="rId137"/>
    <p:sldId id="7125" r:id="rId138"/>
    <p:sldId id="3057" r:id="rId139"/>
    <p:sldId id="7034" r:id="rId140"/>
    <p:sldId id="6407" r:id="rId141"/>
    <p:sldId id="6982" r:id="rId142"/>
    <p:sldId id="6979" r:id="rId143"/>
    <p:sldId id="4907" r:id="rId144"/>
    <p:sldId id="7126" r:id="rId145"/>
    <p:sldId id="5545" r:id="rId146"/>
    <p:sldId id="7127" r:id="rId147"/>
    <p:sldId id="6402" r:id="rId148"/>
    <p:sldId id="6291" r:id="rId149"/>
    <p:sldId id="7128" r:id="rId150"/>
    <p:sldId id="4847" r:id="rId151"/>
    <p:sldId id="5580" r:id="rId152"/>
    <p:sldId id="3679" r:id="rId153"/>
    <p:sldId id="3148" r:id="rId154"/>
    <p:sldId id="7131" r:id="rId155"/>
  </p:sldIdLst>
  <p:sldSz cx="12192000" cy="6858000"/>
  <p:notesSz cx="7315200" cy="9601200"/>
  <p:custDataLst>
    <p:tags r:id="rId15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99"/>
    <a:srgbClr val="000099"/>
    <a:srgbClr val="FF99FF"/>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3534" autoAdjust="0"/>
  </p:normalViewPr>
  <p:slideViewPr>
    <p:cSldViewPr>
      <p:cViewPr varScale="1">
        <p:scale>
          <a:sx n="112" d="100"/>
          <a:sy n="112" d="100"/>
        </p:scale>
        <p:origin x="114"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92"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PTSG 2023 – Pre-Wrath</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11/30/2023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25</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45</a:t>
            </a:fld>
            <a:endParaRPr lang="en-US" dirty="0"/>
          </a:p>
        </p:txBody>
      </p:sp>
    </p:spTree>
    <p:extLst>
      <p:ext uri="{BB962C8B-B14F-4D97-AF65-F5344CB8AC3E}">
        <p14:creationId xmlns:p14="http://schemas.microsoft.com/office/powerpoint/2010/main" val="562708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11/30/2023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11/30/2023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85478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dirty="0"/>
          </a:p>
        </p:txBody>
      </p:sp>
    </p:spTree>
    <p:extLst>
      <p:ext uri="{BB962C8B-B14F-4D97-AF65-F5344CB8AC3E}">
        <p14:creationId xmlns:p14="http://schemas.microsoft.com/office/powerpoint/2010/main" val="229395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2076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69" r:id="rId13"/>
    <p:sldLayoutId id="2147492670" r:id="rId14"/>
    <p:sldLayoutId id="2147492671"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23.xml"/><Relationship Id="rId1" Type="http://schemas.openxmlformats.org/officeDocument/2006/relationships/slideLayout" Target="../slideLayouts/slideLayout10.xml"/><Relationship Id="rId6" Type="http://schemas.openxmlformats.org/officeDocument/2006/relationships/customXml" Target="../ink/ink25.xml"/><Relationship Id="rId5" Type="http://schemas.openxmlformats.org/officeDocument/2006/relationships/image" Target="../media/image17.png"/><Relationship Id="rId4" Type="http://schemas.openxmlformats.org/officeDocument/2006/relationships/customXml" Target="../ink/ink24.xml"/></Relationships>
</file>

<file path=ppt/slides/_rels/slide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26.xml"/><Relationship Id="rId1" Type="http://schemas.openxmlformats.org/officeDocument/2006/relationships/slideLayout" Target="../slideLayouts/slideLayout10.xml"/><Relationship Id="rId6" Type="http://schemas.openxmlformats.org/officeDocument/2006/relationships/customXml" Target="../ink/ink28.xml"/><Relationship Id="rId5" Type="http://schemas.openxmlformats.org/officeDocument/2006/relationships/image" Target="../media/image17.png"/><Relationship Id="rId4" Type="http://schemas.openxmlformats.org/officeDocument/2006/relationships/customXml" Target="../ink/ink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17.png"/><Relationship Id="rId4" Type="http://schemas.openxmlformats.org/officeDocument/2006/relationships/customXml" Target="../ink/ink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customXml" Target="../ink/ink6.xml"/><Relationship Id="rId4" Type="http://schemas.openxmlformats.org/officeDocument/2006/relationships/image" Target="../media/image16.png"/><Relationship Id="rId9" Type="http://schemas.openxmlformats.org/officeDocument/2006/relationships/image" Target="../media/image31.jpeg"/></Relationships>
</file>

<file path=ppt/slides/_rels/slide4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8.xml"/><Relationship Id="rId1" Type="http://schemas.openxmlformats.org/officeDocument/2006/relationships/slideLayout" Target="../slideLayouts/slideLayout10.xml"/><Relationship Id="rId6" Type="http://schemas.openxmlformats.org/officeDocument/2006/relationships/customXml" Target="../ink/ink10.xml"/><Relationship Id="rId5" Type="http://schemas.openxmlformats.org/officeDocument/2006/relationships/image" Target="../media/image17.png"/><Relationship Id="rId4" Type="http://schemas.openxmlformats.org/officeDocument/2006/relationships/customXml" Target="../ink/ink9.xml"/></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0.png"/><Relationship Id="rId7" Type="http://schemas.openxmlformats.org/officeDocument/2006/relationships/image" Target="../media/image180.png"/><Relationship Id="rId2" Type="http://schemas.openxmlformats.org/officeDocument/2006/relationships/customXml" Target="../ink/ink11.xml"/><Relationship Id="rId1" Type="http://schemas.openxmlformats.org/officeDocument/2006/relationships/slideLayout" Target="../slideLayouts/slideLayout10.xml"/><Relationship Id="rId6" Type="http://schemas.openxmlformats.org/officeDocument/2006/relationships/customXml" Target="../ink/ink13.xml"/><Relationship Id="rId5" Type="http://schemas.openxmlformats.org/officeDocument/2006/relationships/image" Target="../media/image170.png"/><Relationship Id="rId4" Type="http://schemas.openxmlformats.org/officeDocument/2006/relationships/customXml" Target="../ink/ink12.xml"/></Relationships>
</file>

<file path=ppt/slides/_rels/slide9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60.png"/><Relationship Id="rId7" Type="http://schemas.openxmlformats.org/officeDocument/2006/relationships/image" Target="../media/image180.png"/><Relationship Id="rId2" Type="http://schemas.openxmlformats.org/officeDocument/2006/relationships/customXml" Target="../ink/ink14.xml"/><Relationship Id="rId1" Type="http://schemas.openxmlformats.org/officeDocument/2006/relationships/slideLayout" Target="../slideLayouts/slideLayout10.xml"/><Relationship Id="rId6" Type="http://schemas.openxmlformats.org/officeDocument/2006/relationships/customXml" Target="../ink/ink16.xml"/><Relationship Id="rId5" Type="http://schemas.openxmlformats.org/officeDocument/2006/relationships/image" Target="../media/image170.png"/><Relationship Id="rId4" Type="http://schemas.openxmlformats.org/officeDocument/2006/relationships/customXml" Target="../ink/ink15.xml"/></Relationships>
</file>

<file path=ppt/slides/_rels/slide9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60.png"/><Relationship Id="rId7" Type="http://schemas.openxmlformats.org/officeDocument/2006/relationships/image" Target="../media/image180.png"/><Relationship Id="rId2" Type="http://schemas.openxmlformats.org/officeDocument/2006/relationships/customXml" Target="../ink/ink17.xml"/><Relationship Id="rId1" Type="http://schemas.openxmlformats.org/officeDocument/2006/relationships/slideLayout" Target="../slideLayouts/slideLayout10.xml"/><Relationship Id="rId6" Type="http://schemas.openxmlformats.org/officeDocument/2006/relationships/customXml" Target="../ink/ink19.xml"/><Relationship Id="rId5" Type="http://schemas.openxmlformats.org/officeDocument/2006/relationships/image" Target="../media/image170.png"/><Relationship Id="rId4" Type="http://schemas.openxmlformats.org/officeDocument/2006/relationships/customXml" Target="../ink/ink18.xml"/></Relationships>
</file>

<file path=ppt/slides/_rels/slide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20.xml"/><Relationship Id="rId1" Type="http://schemas.openxmlformats.org/officeDocument/2006/relationships/slideLayout" Target="../slideLayouts/slideLayout10.xml"/><Relationship Id="rId6" Type="http://schemas.openxmlformats.org/officeDocument/2006/relationships/customXml" Target="../ink/ink22.xml"/><Relationship Id="rId5" Type="http://schemas.openxmlformats.org/officeDocument/2006/relationships/image" Target="../media/image17.png"/><Relationship Id="rId4" Type="http://schemas.openxmlformats.org/officeDocument/2006/relationships/customXml" Target="../ink/ink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1524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 Study Group 2023</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954766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4EC90-7965-436C-8938-53E588562D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Therefore comfort one another with these words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80032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8435D-218D-D6EF-B120-C71FD94F19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2523768"/>
          </a:xfrm>
          <a:prstGeom prst="rect">
            <a:avLst/>
          </a:prstGeom>
          <a:noFill/>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908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892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1824" y="228600"/>
            <a:ext cx="8188355" cy="6400800"/>
          </a:xfrm>
          <a:prstGeom prst="rect">
            <a:avLst/>
          </a:prstGeom>
          <a:ln w="28575">
            <a:solidFill>
              <a:srgbClr val="FFFFCC"/>
            </a:solidFill>
          </a:ln>
        </p:spPr>
      </p:pic>
    </p:spTree>
    <p:extLst>
      <p:ext uri="{BB962C8B-B14F-4D97-AF65-F5344CB8AC3E}">
        <p14:creationId xmlns:p14="http://schemas.microsoft.com/office/powerpoint/2010/main" val="31731986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7F3E4-CFC2-4A87-9134-C820B12A75FF}"/>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pic>
        <p:nvPicPr>
          <p:cNvPr id="2" name="Picture 2">
            <a:extLst>
              <a:ext uri="{FF2B5EF4-FFF2-40B4-BE49-F238E27FC236}">
                <a16:creationId xmlns:a16="http://schemas.microsoft.com/office/drawing/2014/main" id="{2E5EC097-7989-C5AE-D4A2-62C7FCD8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38572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1524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00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149927"/>
            <a:ext cx="10972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5004898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DE817-D70C-0C21-589A-098B766FA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289" y="3048000"/>
            <a:ext cx="1941423" cy="1828800"/>
          </a:xfrm>
          <a:prstGeom prst="rect">
            <a:avLst/>
          </a:prstGeom>
        </p:spPr>
      </p:pic>
    </p:spTree>
    <p:extLst>
      <p:ext uri="{BB962C8B-B14F-4D97-AF65-F5344CB8AC3E}">
        <p14:creationId xmlns:p14="http://schemas.microsoft.com/office/powerpoint/2010/main" val="10922322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57500" y="1524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609600" y="1371600"/>
            <a:ext cx="109728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2857500" y="6248400"/>
            <a:ext cx="6477000" cy="523220"/>
          </a:xfrm>
          <a:prstGeom prst="rect">
            <a:avLst/>
          </a:prstGeom>
          <a:noFill/>
        </p:spPr>
        <p:txBody>
          <a:bodyPr wrap="square">
            <a:spAutoFit/>
          </a:bodyPr>
          <a:lstStyle/>
          <a:p>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20834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3628-C6E7-6D19-C348-2978A0AB8D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400" dirty="0">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5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FD6E0-DEF1-EA6A-9554-0C781F22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a:t>
            </a:r>
            <a:r>
              <a:rPr lang="en-US" sz="3600" i="1" dirty="0">
                <a:cs typeface="Calibri" panose="020F0502020204030204" pitchFamily="34" charset="0"/>
              </a:rPr>
              <a:t>that is</a:t>
            </a:r>
            <a:r>
              <a:rPr lang="en-US" sz="3600" dirty="0">
                <a:cs typeface="Calibri" panose="020F0502020204030204" pitchFamily="34" charset="0"/>
              </a:rPr>
              <a:t>,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FF92D-8D06-4D7A-932C-CBBE6BBA990F}"/>
              </a:ext>
            </a:extLst>
          </p:cNvPr>
          <p:cNvPicPr>
            <a:picLocks noChangeAspect="1"/>
          </p:cNvPicPr>
          <p:nvPr/>
        </p:nvPicPr>
        <p:blipFill>
          <a:blip r:embed="rId2"/>
          <a:stretch>
            <a:fillRect/>
          </a:stretch>
        </p:blipFill>
        <p:spPr>
          <a:xfrm>
            <a:off x="1752600" y="388620"/>
            <a:ext cx="8686800" cy="6080760"/>
          </a:xfrm>
          <a:prstGeom prst="rect">
            <a:avLst/>
          </a:prstGeom>
        </p:spPr>
      </p:pic>
    </p:spTree>
    <p:extLst>
      <p:ext uri="{BB962C8B-B14F-4D97-AF65-F5344CB8AC3E}">
        <p14:creationId xmlns:p14="http://schemas.microsoft.com/office/powerpoint/2010/main" val="18578165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8B13A-44B2-ED49-5581-FE86737B1C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2" name="TextBox 11">
            <a:extLst>
              <a:ext uri="{FF2B5EF4-FFF2-40B4-BE49-F238E27FC236}">
                <a16:creationId xmlns:a16="http://schemas.microsoft.com/office/drawing/2014/main" id="{A8631A99-44E2-4719-BF1E-E44C5D34D9D2}"/>
              </a:ext>
            </a:extLst>
          </p:cNvPr>
          <p:cNvSpPr txBox="1"/>
          <p:nvPr/>
        </p:nvSpPr>
        <p:spPr>
          <a:xfrm>
            <a:off x="1524000" y="6197026"/>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pic>
        <p:nvPicPr>
          <p:cNvPr id="2" name="Picture 8" descr="Learn Bible Prophecy...Tim La Haye is a trustworthy source ...">
            <a:extLst>
              <a:ext uri="{FF2B5EF4-FFF2-40B4-BE49-F238E27FC236}">
                <a16:creationId xmlns:a16="http://schemas.microsoft.com/office/drawing/2014/main" id="{4BFF0092-7DBF-27DB-5566-5068CC421B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146DB52-9EE1-1A39-12D0-D7945B124100}"/>
              </a:ext>
            </a:extLst>
          </p:cNvPr>
          <p:cNvSpPr txBox="1">
            <a:spLocks noChangeArrowheads="1"/>
          </p:cNvSpPr>
          <p:nvPr/>
        </p:nvSpPr>
        <p:spPr bwMode="auto">
          <a:xfrm>
            <a:off x="3067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8B13A-44B2-ED49-5581-FE86737B1C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36090278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524000" y="152400"/>
            <a:ext cx="9144000" cy="1143000"/>
          </a:xfrm>
        </p:spPr>
        <p:txBody>
          <a:bodyPr/>
          <a:lstStyle/>
          <a:p>
            <a:pPr algn="ctr"/>
            <a:r>
              <a:rPr lang="en-US" altLang="en-US" sz="3600" dirty="0">
                <a:effectLst>
                  <a:outerShdw blurRad="38100" dist="38100" dir="2700000" algn="tl">
                    <a:srgbClr val="000000"/>
                  </a:outerShdw>
                </a:effectLst>
                <a:cs typeface="Calibri" panose="020F0502020204030204" pitchFamily="34" charset="0"/>
              </a:rPr>
              <a:t>2 Reasons Why the Restrainer is the Holy Spirit </a:t>
            </a:r>
            <a:br>
              <a:rPr lang="en-US" altLang="en-US" sz="3600" dirty="0">
                <a:effectLst>
                  <a:outerShdw blurRad="38100" dist="38100" dir="2700000" algn="tl">
                    <a:srgbClr val="000000"/>
                  </a:outerShdw>
                </a:effectLst>
                <a:cs typeface="Calibri" panose="020F0502020204030204" pitchFamily="34" charset="0"/>
              </a:rPr>
            </a:br>
            <a:r>
              <a:rPr lang="en-US" altLang="en-US" sz="2800" dirty="0">
                <a:solidFill>
                  <a:schemeClr val="tx1"/>
                </a:solidFill>
                <a:effectLst>
                  <a:outerShdw blurRad="38100" dist="38100" dir="2700000" algn="tl">
                    <a:srgbClr val="000000"/>
                  </a:outerShdw>
                </a:effectLst>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cs typeface="Calibri" panose="020F0502020204030204" pitchFamily="34" charset="0"/>
            </a:endParaRPr>
          </a:p>
        </p:txBody>
      </p:sp>
      <p:sp>
        <p:nvSpPr>
          <p:cNvPr id="3" name="Content Placeholder 2"/>
          <p:cNvSpPr>
            <a:spLocks noGrp="1"/>
          </p:cNvSpPr>
          <p:nvPr>
            <p:ph idx="1"/>
          </p:nvPr>
        </p:nvSpPr>
        <p:spPr>
          <a:xfrm>
            <a:off x="609600" y="1600200"/>
            <a:ext cx="10972800" cy="265176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209" y="4495800"/>
            <a:ext cx="4291583" cy="18288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FD6E0-DEF1-EA6A-9554-0C781F22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a:t>
            </a:r>
            <a:r>
              <a:rPr lang="en-US" sz="3600" i="1" dirty="0">
                <a:cs typeface="Calibri" panose="020F0502020204030204" pitchFamily="34" charset="0"/>
              </a:rPr>
              <a:t>that is</a:t>
            </a:r>
            <a:r>
              <a:rPr lang="en-US" sz="3600" dirty="0">
                <a:cs typeface="Calibri" panose="020F0502020204030204" pitchFamily="34" charset="0"/>
              </a:rPr>
              <a:t>,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71248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36308-56F8-6F4D-C691-67D37B1D7B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2" name="Picture 1">
            <a:extLst>
              <a:ext uri="{FF2B5EF4-FFF2-40B4-BE49-F238E27FC236}">
                <a16:creationId xmlns:a16="http://schemas.microsoft.com/office/drawing/2014/main" id="{9BD67156-D83F-4DD7-B7E2-DC3ECECCC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289" y="3048000"/>
            <a:ext cx="1941423" cy="182880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28850" y="1371600"/>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4800600"/>
            <a:ext cx="32512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794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600200"/>
            <a:ext cx="109728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609600" y="152400"/>
            <a:ext cx="10972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2" y="5243512"/>
            <a:ext cx="2438399"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217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600200"/>
            <a:ext cx="109728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609600" y="152400"/>
            <a:ext cx="10972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2" y="5243512"/>
            <a:ext cx="2438399"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9610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6EC9A-CC32-9407-2C25-C336FCD10E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will put a stop to sacrifice and grain offering; and on the wing of abominations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5440" y="708660"/>
            <a:ext cx="8961120" cy="5440683"/>
          </a:xfrm>
          <a:prstGeom prst="rect">
            <a:avLst/>
          </a:prstGeom>
          <a:ln w="28575">
            <a:solidFill>
              <a:srgbClr val="FFFFCC"/>
            </a:solidFill>
          </a:ln>
        </p:spPr>
      </p:pic>
    </p:spTree>
    <p:extLst>
      <p:ext uri="{BB962C8B-B14F-4D97-AF65-F5344CB8AC3E}">
        <p14:creationId xmlns:p14="http://schemas.microsoft.com/office/powerpoint/2010/main" val="26067716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2209800" y="1524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rPr>
              <a:t>PROPHETIC SYNONYMNS</a:t>
            </a: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1066800" y="1447800"/>
            <a:ext cx="10896600" cy="4343400"/>
          </a:xfrm>
        </p:spPr>
        <p:txBody>
          <a:bodyPr/>
          <a:lstStyle/>
          <a:p>
            <a:pPr marL="457200" indent="-457200" algn="just" eaLnBrk="1" hangingPunct="1">
              <a:spcBef>
                <a:spcPts val="0"/>
              </a:spcBef>
              <a:spcAft>
                <a:spcPts val="2400"/>
              </a:spcAft>
              <a:buClr>
                <a:srgbClr val="00FF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Division of the Tribulation into two 3½ year periods </a:t>
            </a:r>
          </a:p>
          <a:p>
            <a:pPr marL="914400" lvl="1" indent="-457200">
              <a:spcBef>
                <a:spcPts val="0"/>
              </a:spcBef>
              <a:spcAft>
                <a:spcPts val="2400"/>
              </a:spcAft>
              <a:buClr>
                <a:srgbClr val="FF99FF"/>
              </a:buClr>
              <a:buSzPct val="100000"/>
              <a:buAutoNum type="arabicPeriod"/>
            </a:pPr>
            <a:r>
              <a:rPr lang="en-US" altLang="en-US" dirty="0">
                <a:solidFill>
                  <a:srgbClr val="FFFFFF"/>
                </a:solidFill>
                <a:latin typeface="Calibri" panose="020F0502020204030204" pitchFamily="34" charset="0"/>
              </a:rPr>
              <a:t>42 </a:t>
            </a:r>
            <a:r>
              <a:rPr lang="en-US" altLang="en-US" dirty="0">
                <a:solidFill>
                  <a:srgbClr val="FFFFFF"/>
                </a:solidFill>
              </a:rPr>
              <a:t>months - </a:t>
            </a:r>
            <a:r>
              <a:rPr lang="en-US" altLang="en-US" dirty="0">
                <a:solidFill>
                  <a:srgbClr val="FFFFFF"/>
                </a:solidFill>
                <a:latin typeface="Calibri" panose="020F0502020204030204" pitchFamily="34" charset="0"/>
              </a:rPr>
              <a:t>Rev. 11:2; 13:5</a:t>
            </a:r>
          </a:p>
          <a:p>
            <a:pPr marL="914400" lvl="1" indent="-457200">
              <a:spcBef>
                <a:spcPts val="0"/>
              </a:spcBef>
              <a:spcAft>
                <a:spcPts val="2400"/>
              </a:spcAft>
              <a:buClr>
                <a:srgbClr val="FF99FF"/>
              </a:buClr>
              <a:buSzPct val="100000"/>
              <a:buAutoNum type="arabicPeriod"/>
            </a:pPr>
            <a:r>
              <a:rPr lang="en-US" altLang="en-US" dirty="0">
                <a:solidFill>
                  <a:srgbClr val="FFFFFF"/>
                </a:solidFill>
              </a:rPr>
              <a:t>1260 days – Rev. 11:3; </a:t>
            </a:r>
            <a:r>
              <a:rPr lang="en-US" altLang="en-US" dirty="0">
                <a:solidFill>
                  <a:srgbClr val="FFFFFF"/>
                </a:solidFill>
                <a:latin typeface="Calibri" panose="020F0502020204030204" pitchFamily="34" charset="0"/>
              </a:rPr>
              <a:t>12:6</a:t>
            </a:r>
          </a:p>
          <a:p>
            <a:pPr marL="914400" lvl="1" indent="-457200">
              <a:spcBef>
                <a:spcPts val="0"/>
              </a:spcBef>
              <a:spcAft>
                <a:spcPts val="2400"/>
              </a:spcAft>
              <a:buClr>
                <a:srgbClr val="FF99FF"/>
              </a:buClr>
              <a:buSzPct val="100000"/>
              <a:buAutoNum type="arabicPeriod"/>
            </a:pPr>
            <a:r>
              <a:rPr lang="en-US" altLang="en-US" dirty="0">
                <a:solidFill>
                  <a:srgbClr val="FFFFFF"/>
                </a:solidFill>
              </a:rPr>
              <a:t>Time, times, and a half a time – Dan. 7:25; 12:7; Rev. 12:</a:t>
            </a:r>
            <a:r>
              <a:rPr lang="en-US" altLang="en-US" dirty="0">
                <a:solidFill>
                  <a:srgbClr val="FFFFFF"/>
                </a:solidFill>
                <a:latin typeface="Calibri" panose="020F0502020204030204" pitchFamily="34" charset="0"/>
              </a:rPr>
              <a:t>14</a:t>
            </a:r>
          </a:p>
        </p:txBody>
      </p:sp>
    </p:spTree>
    <p:extLst>
      <p:ext uri="{BB962C8B-B14F-4D97-AF65-F5344CB8AC3E}">
        <p14:creationId xmlns:p14="http://schemas.microsoft.com/office/powerpoint/2010/main" val="2564462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9569D-DFC6-5B6D-7FE8-2570101596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4652556"/>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7F3E4-CFC2-4A87-9134-C820B12A75FF}"/>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pic>
        <p:nvPicPr>
          <p:cNvPr id="2" name="Picture 2">
            <a:extLst>
              <a:ext uri="{FF2B5EF4-FFF2-40B4-BE49-F238E27FC236}">
                <a16:creationId xmlns:a16="http://schemas.microsoft.com/office/drawing/2014/main" id="{2E5EC097-7989-C5AE-D4A2-62C7FCD8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15011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91038"/>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 never divide the Tribulation period into thirds. Daniel’s prophecy divides the seventieth week in two (Dan 9:27); half of the Tribulation is described as numbering 1260 days (Rev 11:3; 12:6). In fact, since Revelation 12:14 explains that God will protect fleeing Jews for ‘a time, and times, and half a time’ (1260 days); and since the beginning of this period is the beginning of the last three and one-half years, the Great Tribulation (Matt 24:15-22) must last for 1260 days. The Bible never divides the 1260 days into two 630 days.”</a:t>
            </a:r>
          </a:p>
        </p:txBody>
      </p:sp>
      <p:sp>
        <p:nvSpPr>
          <p:cNvPr id="8" name="TextBox 7"/>
          <p:cNvSpPr txBox="1"/>
          <p:nvPr/>
        </p:nvSpPr>
        <p:spPr>
          <a:xfrm>
            <a:off x="1905002" y="6248400"/>
            <a:ext cx="8381999" cy="523220"/>
          </a:xfrm>
          <a:prstGeom prst="rect">
            <a:avLst/>
          </a:prstGeom>
          <a:noFill/>
        </p:spPr>
        <p:txBody>
          <a:bodyPr wrap="square" rtlCol="0">
            <a:spAutoFit/>
          </a:bodyPr>
          <a:lstStyle/>
          <a:p>
            <a:pPr algn="ctr"/>
            <a:r>
              <a:rPr lang="en-US" sz="1400" dirty="0">
                <a:latin typeface="Calibri" panose="020F0502020204030204" pitchFamily="34" charset="0"/>
                <a:ea typeface="Calibri" panose="020F0502020204030204" pitchFamily="34" charset="0"/>
                <a:cs typeface="Times New Roman" panose="02020603050405020304" pitchFamily="18" charset="0"/>
              </a:rPr>
              <a:t>Larry D. </a:t>
            </a:r>
            <a:r>
              <a:rPr lang="en-US" sz="1400" dirty="0" err="1">
                <a:latin typeface="Calibri" panose="020F0502020204030204" pitchFamily="34" charset="0"/>
                <a:ea typeface="Calibri" panose="020F0502020204030204" pitchFamily="34" charset="0"/>
                <a:cs typeface="Times New Roman" panose="02020603050405020304" pitchFamily="18" charset="0"/>
              </a:rPr>
              <a:t>Pettegrew</a:t>
            </a:r>
            <a:r>
              <a:rPr lang="en-US" sz="1400" dirty="0">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400" i="1" dirty="0">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400" dirty="0">
                <a:latin typeface="Calibri" panose="020F0502020204030204" pitchFamily="34" charset="0"/>
                <a:ea typeface="Calibri" panose="020F0502020204030204" pitchFamily="34" charset="0"/>
                <a:cs typeface="Times New Roman" panose="02020603050405020304" pitchFamily="18" charset="0"/>
              </a:rPr>
              <a:t>, ed. Larry D. </a:t>
            </a:r>
            <a:r>
              <a:rPr lang="en-US" sz="1400" dirty="0" err="1">
                <a:latin typeface="Calibri" panose="020F0502020204030204" pitchFamily="34" charset="0"/>
                <a:ea typeface="Calibri" panose="020F0502020204030204" pitchFamily="34" charset="0"/>
                <a:cs typeface="Times New Roman" panose="02020603050405020304" pitchFamily="18" charset="0"/>
              </a:rPr>
              <a:t>Petegrew</a:t>
            </a:r>
            <a:r>
              <a:rPr lang="en-US" sz="1400" dirty="0">
                <a:latin typeface="Calibri" panose="020F0502020204030204" pitchFamily="34" charset="0"/>
                <a:ea typeface="Calibri" panose="020F0502020204030204" pitchFamily="34" charset="0"/>
                <a:cs typeface="Times New Roman" panose="02020603050405020304" pitchFamily="18" charset="0"/>
              </a:rPr>
              <a:t> (The Woodlands, TX: Kress Biblical Resources, 2020), 340..</a:t>
            </a:r>
          </a:p>
        </p:txBody>
      </p:sp>
      <p:sp>
        <p:nvSpPr>
          <p:cNvPr id="3" name="Rectangle 2"/>
          <p:cNvSpPr/>
          <p:nvPr/>
        </p:nvSpPr>
        <p:spPr>
          <a:xfrm>
            <a:off x="4562476" y="152400"/>
            <a:ext cx="3067048"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Parts?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6542"/>
            <a:ext cx="857707" cy="12801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772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600200"/>
            <a:ext cx="109728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609600" y="152400"/>
            <a:ext cx="10972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2" y="5243512"/>
            <a:ext cx="2438399"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6950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7F3E4-CFC2-4A87-9134-C820B12A75FF}"/>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pic>
        <p:nvPicPr>
          <p:cNvPr id="2" name="Picture 2">
            <a:extLst>
              <a:ext uri="{FF2B5EF4-FFF2-40B4-BE49-F238E27FC236}">
                <a16:creationId xmlns:a16="http://schemas.microsoft.com/office/drawing/2014/main" id="{2E5EC097-7989-C5AE-D4A2-62C7FCD8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08279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0CBDD-7972-231C-5321-378216530E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a:t>
            </a:r>
          </a:p>
          <a:p>
            <a:pPr algn="just"/>
            <a:r>
              <a:rPr lang="en-US" sz="3600" dirty="0">
                <a:latin typeface="Calibri" panose="020F0502020204030204" pitchFamily="34" charset="0"/>
                <a:cs typeface="Calibri" panose="020F0502020204030204" pitchFamily="34" charset="0"/>
              </a:rPr>
              <a:t>“For then there will be a </a:t>
            </a:r>
            <a:r>
              <a:rPr lang="en-US" sz="3600" b="1" u="sng" dirty="0">
                <a:solidFill>
                  <a:srgbClr val="FFFFCC"/>
                </a:solidFill>
                <a:latin typeface="Calibri" panose="020F0502020204030204" pitchFamily="34" charset="0"/>
                <a:cs typeface="Calibri" panose="020F0502020204030204" pitchFamily="34" charset="0"/>
              </a:rPr>
              <a:t>great tribulation</a:t>
            </a:r>
            <a:r>
              <a:rPr lang="en-US" sz="3600" dirty="0">
                <a:latin typeface="Calibri" panose="020F0502020204030204" pitchFamily="34" charset="0"/>
                <a:cs typeface="Calibri" panose="020F0502020204030204" pitchFamily="34" charset="0"/>
              </a:rPr>
              <a:t>, such as has not occurred since the beginning of the world until now, nor ever will.”</a:t>
            </a:r>
          </a:p>
        </p:txBody>
      </p:sp>
      <p:pic>
        <p:nvPicPr>
          <p:cNvPr id="2" name="Picture 1">
            <a:extLst>
              <a:ext uri="{FF2B5EF4-FFF2-40B4-BE49-F238E27FC236}">
                <a16:creationId xmlns:a16="http://schemas.microsoft.com/office/drawing/2014/main" id="{9A830375-6EF7-4A30-AE96-D21CE43A227A}"/>
              </a:ext>
            </a:extLst>
          </p:cNvPr>
          <p:cNvPicPr>
            <a:picLocks noChangeAspect="1"/>
          </p:cNvPicPr>
          <p:nvPr/>
        </p:nvPicPr>
        <p:blipFill>
          <a:blip r:embed="rId3"/>
          <a:stretch>
            <a:fillRect/>
          </a:stretch>
        </p:blipFill>
        <p:spPr>
          <a:xfrm>
            <a:off x="4549275" y="2590800"/>
            <a:ext cx="3093450" cy="2286000"/>
          </a:xfrm>
          <a:prstGeom prst="rect">
            <a:avLst/>
          </a:prstGeom>
        </p:spPr>
      </p:pic>
    </p:spTree>
    <p:extLst>
      <p:ext uri="{BB962C8B-B14F-4D97-AF65-F5344CB8AC3E}">
        <p14:creationId xmlns:p14="http://schemas.microsoft.com/office/powerpoint/2010/main" val="39229678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7F3E4-CFC2-4A87-9134-C820B12A75FF}"/>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pic>
        <p:nvPicPr>
          <p:cNvPr id="2" name="Picture 2">
            <a:extLst>
              <a:ext uri="{FF2B5EF4-FFF2-40B4-BE49-F238E27FC236}">
                <a16:creationId xmlns:a16="http://schemas.microsoft.com/office/drawing/2014/main" id="{2E5EC097-7989-C5AE-D4A2-62C7FCD8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0635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3" name="Picture 2">
            <a:extLst>
              <a:ext uri="{FF2B5EF4-FFF2-40B4-BE49-F238E27FC236}">
                <a16:creationId xmlns:a16="http://schemas.microsoft.com/office/drawing/2014/main" id="{58C27C4A-1429-C2AF-048B-D2EFAAFAAF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289" y="3048000"/>
            <a:ext cx="1941423" cy="1828800"/>
          </a:xfrm>
          <a:prstGeom prst="rect">
            <a:avLst/>
          </a:prstGeom>
        </p:spPr>
      </p:pic>
    </p:spTree>
    <p:extLst>
      <p:ext uri="{BB962C8B-B14F-4D97-AF65-F5344CB8AC3E}">
        <p14:creationId xmlns:p14="http://schemas.microsoft.com/office/powerpoint/2010/main" val="23353009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“A…flaw in the prewrath interpretation of Matthew 24:22 is its logical failure. The reason that the Great Tribulation is shortened, according to this verse, is that if it were not, no flesh would be saved. The point of the Scripture is that when the Great Tribulation is over, something better comes on the scene. In the prewrath scheme, however, something more horrible occurs after the Great Tribulation—the Day of the Lord. If no flesh would have survived if the Great Tribulation were allowed to continue on twenty-one months, surely no flesh would survive if the Great Tribulation were to be cut short and followed by twenty-one months of a more horrible Day of the Lord.…</a:t>
            </a:r>
          </a:p>
        </p:txBody>
      </p:sp>
      <p:sp>
        <p:nvSpPr>
          <p:cNvPr id="3" name="Rectangle 2"/>
          <p:cNvSpPr/>
          <p:nvPr/>
        </p:nvSpPr>
        <p:spPr>
          <a:xfrm>
            <a:off x="2224430" y="152400"/>
            <a:ext cx="77431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a:p>
            <a:pPr algn="ctr"/>
            <a:r>
              <a:rPr lang="en-US" sz="1400" dirty="0">
                <a:latin typeface="Calibri" panose="020F0502020204030204" pitchFamily="34" charset="0"/>
                <a:ea typeface="Calibri" panose="020F0502020204030204" pitchFamily="34" charset="0"/>
                <a:cs typeface="Times New Roman" panose="02020603050405020304" pitchFamily="18" charset="0"/>
              </a:rPr>
              <a:t>Larry D. </a:t>
            </a:r>
            <a:r>
              <a:rPr lang="en-US" sz="1400" dirty="0" err="1">
                <a:latin typeface="Calibri" panose="020F0502020204030204" pitchFamily="34" charset="0"/>
                <a:ea typeface="Calibri" panose="020F0502020204030204" pitchFamily="34" charset="0"/>
                <a:cs typeface="Times New Roman" panose="02020603050405020304" pitchFamily="18" charset="0"/>
              </a:rPr>
              <a:t>Pettegrew</a:t>
            </a:r>
            <a:r>
              <a:rPr lang="en-US" sz="1400" dirty="0">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400" i="1" dirty="0">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400" dirty="0">
                <a:latin typeface="Calibri" panose="020F0502020204030204" pitchFamily="34" charset="0"/>
                <a:ea typeface="Calibri" panose="020F0502020204030204" pitchFamily="34" charset="0"/>
                <a:cs typeface="Times New Roman" panose="02020603050405020304" pitchFamily="18" charset="0"/>
              </a:rPr>
              <a:t>, ed. Larry D. </a:t>
            </a:r>
            <a:r>
              <a:rPr lang="en-US" sz="1400" dirty="0" err="1">
                <a:latin typeface="Calibri" panose="020F0502020204030204" pitchFamily="34" charset="0"/>
                <a:ea typeface="Calibri" panose="020F0502020204030204" pitchFamily="34" charset="0"/>
                <a:cs typeface="Times New Roman" panose="02020603050405020304" pitchFamily="18" charset="0"/>
              </a:rPr>
              <a:t>Petegrew</a:t>
            </a:r>
            <a:r>
              <a:rPr lang="en-US" sz="1400" dirty="0">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86542"/>
            <a:ext cx="73517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83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91037"/>
            <a:ext cx="10972800" cy="286232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…Moreover, Matthew 24:21 says that the Great Tribulation will be the worst time ever. So, how can it be replaced by the Day of the Lord which is more horrible? Wouldn’t that be the worst time ever? In fact, the Great Tribulation (Matt 24:21) and the Day of the Lord (Dan 12:1;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30:7) are both said to be the worst time ever, so they must be the same time period or at least overlap.”</a:t>
            </a:r>
          </a:p>
        </p:txBody>
      </p:sp>
      <p:sp>
        <p:nvSpPr>
          <p:cNvPr id="2" name="Rectangle 1">
            <a:extLst>
              <a:ext uri="{FF2B5EF4-FFF2-40B4-BE49-F238E27FC236}">
                <a16:creationId xmlns:a16="http://schemas.microsoft.com/office/drawing/2014/main" id="{B6BC7536-B383-7B4A-6755-371AEECE2670}"/>
              </a:ext>
            </a:extLst>
          </p:cNvPr>
          <p:cNvSpPr/>
          <p:nvPr/>
        </p:nvSpPr>
        <p:spPr>
          <a:xfrm>
            <a:off x="2224430" y="152400"/>
            <a:ext cx="77431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a:p>
            <a:pPr algn="ctr"/>
            <a:r>
              <a:rPr lang="en-US" sz="1400" dirty="0">
                <a:latin typeface="Calibri" panose="020F0502020204030204" pitchFamily="34" charset="0"/>
                <a:ea typeface="Calibri" panose="020F0502020204030204" pitchFamily="34" charset="0"/>
                <a:cs typeface="Times New Roman" panose="02020603050405020304" pitchFamily="18" charset="0"/>
              </a:rPr>
              <a:t>Larry D. </a:t>
            </a:r>
            <a:r>
              <a:rPr lang="en-US" sz="1400" dirty="0" err="1">
                <a:latin typeface="Calibri" panose="020F0502020204030204" pitchFamily="34" charset="0"/>
                <a:ea typeface="Calibri" panose="020F0502020204030204" pitchFamily="34" charset="0"/>
                <a:cs typeface="Times New Roman" panose="02020603050405020304" pitchFamily="18" charset="0"/>
              </a:rPr>
              <a:t>Pettegrew</a:t>
            </a:r>
            <a:r>
              <a:rPr lang="en-US" sz="1400" dirty="0">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400" i="1" dirty="0">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400" dirty="0">
                <a:latin typeface="Calibri" panose="020F0502020204030204" pitchFamily="34" charset="0"/>
                <a:ea typeface="Calibri" panose="020F0502020204030204" pitchFamily="34" charset="0"/>
                <a:cs typeface="Times New Roman" panose="02020603050405020304" pitchFamily="18" charset="0"/>
              </a:rPr>
              <a:t>, ed. Larry D. </a:t>
            </a:r>
            <a:r>
              <a:rPr lang="en-US" sz="1400" dirty="0" err="1">
                <a:latin typeface="Calibri" panose="020F0502020204030204" pitchFamily="34" charset="0"/>
                <a:ea typeface="Calibri" panose="020F0502020204030204" pitchFamily="34" charset="0"/>
                <a:cs typeface="Times New Roman" panose="02020603050405020304" pitchFamily="18" charset="0"/>
              </a:rPr>
              <a:t>Petegrew</a:t>
            </a:r>
            <a:r>
              <a:rPr lang="en-US" sz="1400" dirty="0">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pic>
        <p:nvPicPr>
          <p:cNvPr id="3" name="Picture 2" descr="Forsaking Israel: Douglas D. Bookman, David L. Burggraff ...">
            <a:extLst>
              <a:ext uri="{FF2B5EF4-FFF2-40B4-BE49-F238E27FC236}">
                <a16:creationId xmlns:a16="http://schemas.microsoft.com/office/drawing/2014/main" id="{A3BDE4FE-D475-D390-91DB-BCD5B3860D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86542"/>
            <a:ext cx="73517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426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600200"/>
            <a:ext cx="109728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609600" y="152400"/>
            <a:ext cx="10972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2" y="5243512"/>
            <a:ext cx="2438399"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600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1824" y="228600"/>
            <a:ext cx="8188355" cy="6400800"/>
          </a:xfrm>
          <a:prstGeom prst="rect">
            <a:avLst/>
          </a:prstGeom>
          <a:ln w="28575">
            <a:solidFill>
              <a:srgbClr val="FFFFCC"/>
            </a:solidFill>
          </a:ln>
        </p:spPr>
      </p:pic>
    </p:spTree>
    <p:extLst>
      <p:ext uri="{BB962C8B-B14F-4D97-AF65-F5344CB8AC3E}">
        <p14:creationId xmlns:p14="http://schemas.microsoft.com/office/powerpoint/2010/main" val="35564288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58E48C-35B1-5F4F-5660-DA195843DA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a:spcBef>
                <a:spcPts val="0"/>
              </a:spcBef>
              <a:spcAft>
                <a:spcPts val="9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000" dirty="0">
                <a:effectLst>
                  <a:outerShdw blurRad="38100" dist="38100" dir="2700000" algn="tl">
                    <a:srgbClr val="000000">
                      <a:alpha val="43137"/>
                    </a:srgbClr>
                  </a:outerShdw>
                </a:effectLst>
                <a:cs typeface="Calibri" panose="020F0502020204030204" pitchFamily="34" charset="0"/>
              </a:rPr>
              <a:t>“</a:t>
            </a:r>
            <a:r>
              <a:rPr lang="en-US" sz="3000" baseline="30000" dirty="0">
                <a:effectLst>
                  <a:outerShdw blurRad="38100" dist="38100" dir="2700000" algn="tl">
                    <a:srgbClr val="000000">
                      <a:alpha val="43137"/>
                    </a:srgbClr>
                  </a:outerShdw>
                </a:effectLst>
                <a:cs typeface="Calibri" panose="020F0502020204030204" pitchFamily="34" charset="0"/>
              </a:rPr>
              <a:t>9</a:t>
            </a:r>
            <a:r>
              <a:rPr lang="en-US" sz="3000" dirty="0">
                <a:effectLst>
                  <a:outerShdw blurRad="38100" dist="38100" dir="2700000" algn="tl">
                    <a:srgbClr val="000000">
                      <a:alpha val="43137"/>
                    </a:srgbClr>
                  </a:outerShdw>
                </a:effectLst>
                <a:cs typeface="Calibri" panose="020F0502020204030204" pitchFamily="34" charset="0"/>
              </a:rPr>
              <a:t> After these things I looked, and behold, a great multitude which no one could count, from every nation and </a:t>
            </a:r>
            <a:r>
              <a:rPr lang="en-US" sz="3000" i="1" dirty="0">
                <a:effectLst>
                  <a:outerShdw blurRad="38100" dist="38100" dir="2700000" algn="tl">
                    <a:srgbClr val="000000">
                      <a:alpha val="43137"/>
                    </a:srgbClr>
                  </a:outerShdw>
                </a:effectLst>
                <a:cs typeface="Calibri" panose="020F0502020204030204" pitchFamily="34" charset="0"/>
              </a:rPr>
              <a:t>all</a:t>
            </a:r>
            <a:r>
              <a:rPr lang="en-US" sz="3000" dirty="0">
                <a:effectLst>
                  <a:outerShdw blurRad="38100" dist="38100" dir="2700000" algn="tl">
                    <a:srgbClr val="000000">
                      <a:alpha val="43137"/>
                    </a:srgbClr>
                  </a:outerShdw>
                </a:effectLst>
                <a:cs typeface="Calibri" panose="020F0502020204030204" pitchFamily="34" charset="0"/>
              </a:rPr>
              <a:t> </a:t>
            </a:r>
            <a:r>
              <a:rPr lang="en-US" sz="3000" i="1" dirty="0">
                <a:effectLst>
                  <a:outerShdw blurRad="38100" dist="38100" dir="2700000" algn="tl">
                    <a:srgbClr val="000000">
                      <a:alpha val="43137"/>
                    </a:srgbClr>
                  </a:outerShdw>
                </a:effectLst>
                <a:cs typeface="Calibri" panose="020F0502020204030204" pitchFamily="34" charset="0"/>
              </a:rPr>
              <a:t>the</a:t>
            </a:r>
            <a:r>
              <a:rPr lang="en-US" sz="3000" dirty="0">
                <a:effectLst>
                  <a:outerShdw blurRad="38100" dist="38100" dir="2700000" algn="tl">
                    <a:srgbClr val="000000">
                      <a:alpha val="43137"/>
                    </a:srgbClr>
                  </a:outerShdw>
                </a:effectLst>
                <a:cs typeface="Calibri" panose="020F0502020204030204" pitchFamily="34" charset="0"/>
              </a:rPr>
              <a:t> tribes, peoples, and languages, standing before the throne and before the Lamb, clothed in white robes, and palm branches were in their hands.…</a:t>
            </a:r>
            <a:r>
              <a:rPr lang="en-US" sz="3000" baseline="30000" dirty="0">
                <a:effectLst>
                  <a:outerShdw blurRad="38100" dist="38100" dir="2700000" algn="tl">
                    <a:srgbClr val="000000">
                      <a:alpha val="43137"/>
                    </a:srgbClr>
                  </a:outerShdw>
                </a:effectLst>
                <a:cs typeface="Calibri" panose="020F0502020204030204" pitchFamily="34" charset="0"/>
              </a:rPr>
              <a:t>13</a:t>
            </a:r>
            <a:r>
              <a:rPr lang="en-US" sz="3000" dirty="0">
                <a:effectLst>
                  <a:outerShdw blurRad="38100" dist="38100" dir="2700000" algn="tl">
                    <a:srgbClr val="000000">
                      <a:alpha val="43137"/>
                    </a:srgbClr>
                  </a:outerShdw>
                </a:effectLst>
                <a:cs typeface="Calibri" panose="020F0502020204030204" pitchFamily="34" charset="0"/>
              </a:rPr>
              <a:t> Then one of the elders responded, saying to me, ‘These who are clothed in the white robes, who are they, and where have they come from?’ </a:t>
            </a:r>
            <a:r>
              <a:rPr lang="en-US" sz="3000" baseline="30000" dirty="0">
                <a:effectLst>
                  <a:outerShdw blurRad="38100" dist="38100" dir="2700000" algn="tl">
                    <a:srgbClr val="000000">
                      <a:alpha val="43137"/>
                    </a:srgbClr>
                  </a:outerShdw>
                </a:effectLst>
                <a:cs typeface="Calibri" panose="020F0502020204030204" pitchFamily="34" charset="0"/>
              </a:rPr>
              <a:t>14 </a:t>
            </a:r>
            <a:r>
              <a:rPr lang="en-US" sz="30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tribulation [</a:t>
            </a:r>
            <a:r>
              <a:rPr lang="en-US" sz="3000" i="1" dirty="0" err="1">
                <a:effectLst>
                  <a:outerShdw blurRad="38100" dist="38100" dir="2700000" algn="tl">
                    <a:srgbClr val="000000">
                      <a:alpha val="43137"/>
                    </a:srgbClr>
                  </a:outerShdw>
                </a:effectLst>
                <a:cs typeface="Calibri" panose="020F0502020204030204" pitchFamily="34" charset="0"/>
              </a:rPr>
              <a:t>thlípsis</a:t>
            </a:r>
            <a:r>
              <a:rPr lang="en-US" sz="30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a:p>
            <a:pPr marL="0" indent="0" algn="just">
              <a:spcBef>
                <a:spcPts val="0"/>
              </a:spcBef>
              <a:buNone/>
            </a:pP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0669925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3810000"/>
          </a:xfrm>
        </p:spPr>
        <p:txBody>
          <a:bodyPr/>
          <a:lstStyle/>
          <a:p>
            <a:pPr marL="0" indent="0" algn="just">
              <a:buNone/>
              <a:defRPr/>
            </a:pPr>
            <a:r>
              <a:rPr lang="en-US" sz="3000" dirty="0">
                <a:effectLst>
                  <a:outerShdw blurRad="38100" dist="38100" dir="2700000" algn="tl">
                    <a:srgbClr val="000000">
                      <a:alpha val="43137"/>
                    </a:srgbClr>
                  </a:outerShdw>
                </a:effectLst>
              </a:rPr>
              <a:t>“That great multitude represents the true Church which goes into the Seventieth Week of Daniel. They are raptured and at the end of the Great Tribulation but before the Day of the Lord begins. They are raptured before God’s wrath is poured out but are not exempt from the ultimate rebellion of unregenerate men... Therefore, in chapter 7 the Church is raptured. But immediately prior to the rapture of the Church the 144,000 Jews are sealed...The 144,000 must be sealed for protection to go through the Day of the Lord before the Church can be caught up to the throne in heaven.”</a:t>
            </a:r>
          </a:p>
        </p:txBody>
      </p:sp>
      <p:sp>
        <p:nvSpPr>
          <p:cNvPr id="2" name="Rectangle 2">
            <a:extLst>
              <a:ext uri="{FF2B5EF4-FFF2-40B4-BE49-F238E27FC236}">
                <a16:creationId xmlns:a16="http://schemas.microsoft.com/office/drawing/2014/main" id="{2571095F-D6A9-0A9B-36A2-5BD621EDDEC8}"/>
              </a:ext>
            </a:extLst>
          </p:cNvPr>
          <p:cNvSpPr>
            <a:spLocks noGrp="1" noChangeArrowheads="1"/>
          </p:cNvSpPr>
          <p:nvPr>
            <p:ph type="title"/>
          </p:nvPr>
        </p:nvSpPr>
        <p:spPr>
          <a:xfrm>
            <a:off x="2857500" y="1524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DC53D2A7-36D1-453E-8752-E0CD314217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F282D2-5FDA-D4B8-F7D8-227FE7C34C31}"/>
              </a:ext>
            </a:extLst>
          </p:cNvPr>
          <p:cNvSpPr txBox="1"/>
          <p:nvPr/>
        </p:nvSpPr>
        <p:spPr>
          <a:xfrm>
            <a:off x="2857500" y="6248400"/>
            <a:ext cx="6477000" cy="523220"/>
          </a:xfrm>
          <a:prstGeom prst="rect">
            <a:avLst/>
          </a:prstGeom>
          <a:noFill/>
        </p:spPr>
        <p:txBody>
          <a:bodyPr wrap="square">
            <a:spAutoFit/>
          </a:bodyPr>
          <a:lstStyle/>
          <a:p>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185.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1451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4160682-87C6-4957-987F-D3490896BB60}"/>
              </a:ext>
            </a:extLst>
          </p:cNvPr>
          <p:cNvGraphicFramePr>
            <a:graphicFrameLocks noGrp="1"/>
          </p:cNvGraphicFramePr>
          <p:nvPr>
            <p:extLst>
              <p:ext uri="{D42A27DB-BD31-4B8C-83A1-F6EECF244321}">
                <p14:modId xmlns:p14="http://schemas.microsoft.com/office/powerpoint/2010/main" val="3349799069"/>
              </p:ext>
            </p:extLst>
          </p:nvPr>
        </p:nvGraphicFramePr>
        <p:xfrm>
          <a:off x="609600" y="228600"/>
          <a:ext cx="10972800" cy="640080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1645055627"/>
                    </a:ext>
                  </a:extLst>
                </a:gridCol>
                <a:gridCol w="5394960">
                  <a:extLst>
                    <a:ext uri="{9D8B030D-6E8A-4147-A177-3AD203B41FA5}">
                      <a16:colId xmlns:a16="http://schemas.microsoft.com/office/drawing/2014/main" val="2004674889"/>
                    </a:ext>
                  </a:extLst>
                </a:gridCol>
                <a:gridCol w="3291840">
                  <a:extLst>
                    <a:ext uri="{9D8B030D-6E8A-4147-A177-3AD203B41FA5}">
                      <a16:colId xmlns:a16="http://schemas.microsoft.com/office/drawing/2014/main" val="2028072538"/>
                    </a:ext>
                  </a:extLst>
                </a:gridCol>
              </a:tblGrid>
              <a:tr h="914400">
                <a:tc gridSpan="3">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RAPTURIST – ALAN KURSCHNER</a:t>
                      </a:r>
                    </a:p>
                  </a:txBody>
                  <a:tcPr marL="133877" marR="133877" marT="60853" marB="60853" anchor="ctr"/>
                </a:tc>
                <a:tc hMerge="1">
                  <a:txBody>
                    <a:bodyPr/>
                    <a:lstStyle/>
                    <a:p>
                      <a:endParaRPr lang="en-US" sz="2400" dirty="0"/>
                    </a:p>
                  </a:txBody>
                  <a:tcPr marL="133877" marR="133877" marT="60853" marB="60853"/>
                </a:tc>
                <a:tc hMerge="1">
                  <a:txBody>
                    <a:bodyPr/>
                    <a:lstStyle/>
                    <a:p>
                      <a:endParaRPr lang="en-US" sz="2400" dirty="0"/>
                    </a:p>
                  </a:txBody>
                  <a:tcPr marL="133877" marR="133877" marT="60853" marB="60853"/>
                </a:tc>
                <a:extLst>
                  <a:ext uri="{0D108BD9-81ED-4DB2-BD59-A6C34878D82A}">
                    <a16:rowId xmlns:a16="http://schemas.microsoft.com/office/drawing/2014/main" val="1165698511"/>
                  </a:ext>
                </a:extLst>
              </a:tr>
              <a:tr h="548640">
                <a:tc>
                  <a:txBody>
                    <a:bodyPr/>
                    <a:lstStyle/>
                    <a:p>
                      <a:pPr algn="ctr"/>
                      <a:r>
                        <a:rPr lang="en-US" sz="2750" b="1" dirty="0">
                          <a:latin typeface="Calibri" panose="020F0502020204030204" pitchFamily="34" charset="0"/>
                          <a:cs typeface="Calibri" panose="020F0502020204030204" pitchFamily="34" charset="0"/>
                        </a:rPr>
                        <a:t>MATTHEW 24</a:t>
                      </a:r>
                    </a:p>
                  </a:txBody>
                  <a:tcPr marL="133877" marR="133877" marT="60853" marB="60853" anchor="ctr"/>
                </a:tc>
                <a:tc>
                  <a:txBody>
                    <a:bodyPr/>
                    <a:lstStyle/>
                    <a:p>
                      <a:pPr algn="ctr"/>
                      <a:r>
                        <a:rPr lang="en-US" sz="2750" b="1" dirty="0">
                          <a:latin typeface="Calibri" panose="020F0502020204030204" pitchFamily="34" charset="0"/>
                          <a:cs typeface="Calibri" panose="020F0502020204030204" pitchFamily="34" charset="0"/>
                        </a:rPr>
                        <a:t>PARALLELS</a:t>
                      </a:r>
                    </a:p>
                  </a:txBody>
                  <a:tcPr marL="133877" marR="133877" marT="60853" marB="60853" anchor="ctr"/>
                </a:tc>
                <a:tc>
                  <a:txBody>
                    <a:bodyPr/>
                    <a:lstStyle/>
                    <a:p>
                      <a:pPr algn="ctr"/>
                      <a:r>
                        <a:rPr lang="en-US" sz="2750" b="1" dirty="0">
                          <a:latin typeface="Calibri" panose="020F0502020204030204" pitchFamily="34" charset="0"/>
                          <a:cs typeface="Calibri" panose="020F0502020204030204" pitchFamily="34" charset="0"/>
                        </a:rPr>
                        <a:t>REVELATION 6-7</a:t>
                      </a:r>
                    </a:p>
                  </a:txBody>
                  <a:tcPr marL="133877" marR="133877" marT="60853" marB="60853" anchor="ctr"/>
                </a:tc>
                <a:extLst>
                  <a:ext uri="{0D108BD9-81ED-4DB2-BD59-A6C34878D82A}">
                    <a16:rowId xmlns:a16="http://schemas.microsoft.com/office/drawing/2014/main" val="1516849211"/>
                  </a:ext>
                </a:extLst>
              </a:tr>
              <a:tr h="548640">
                <a:tc>
                  <a:txBody>
                    <a:bodyPr/>
                    <a:lstStyle/>
                    <a:p>
                      <a:pPr algn="ctr"/>
                      <a:r>
                        <a:rPr lang="en-US" sz="2300" dirty="0">
                          <a:latin typeface="Calibri" panose="020F0502020204030204" pitchFamily="34" charset="0"/>
                          <a:cs typeface="Calibri" panose="020F0502020204030204" pitchFamily="34" charset="0"/>
                        </a:rPr>
                        <a:t>4-5</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The Antichrist / False Christs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1</a:t>
                      </a:r>
                      <a:r>
                        <a:rPr lang="en-US" sz="2300" baseline="30000" dirty="0">
                          <a:latin typeface="Calibri" panose="020F0502020204030204" pitchFamily="34" charset="0"/>
                          <a:cs typeface="Calibri" panose="020F0502020204030204" pitchFamily="34" charset="0"/>
                        </a:rPr>
                        <a:t>st</a:t>
                      </a:r>
                      <a:r>
                        <a:rPr lang="en-US" sz="2300" dirty="0">
                          <a:latin typeface="Calibri" panose="020F0502020204030204" pitchFamily="34" charset="0"/>
                          <a:cs typeface="Calibri" panose="020F0502020204030204" pitchFamily="34" charset="0"/>
                        </a:rPr>
                        <a:t> Seal (6:1-2)</a:t>
                      </a:r>
                    </a:p>
                  </a:txBody>
                  <a:tcPr marL="133877" marR="133877" marT="60853" marB="60853" anchor="ctr"/>
                </a:tc>
                <a:extLst>
                  <a:ext uri="{0D108BD9-81ED-4DB2-BD59-A6C34878D82A}">
                    <a16:rowId xmlns:a16="http://schemas.microsoft.com/office/drawing/2014/main" val="3638238239"/>
                  </a:ext>
                </a:extLst>
              </a:tr>
              <a:tr h="548640">
                <a:tc>
                  <a:txBody>
                    <a:bodyPr/>
                    <a:lstStyle/>
                    <a:p>
                      <a:pPr algn="ctr"/>
                      <a:r>
                        <a:rPr lang="en-US" sz="2300" dirty="0">
                          <a:latin typeface="Calibri" panose="020F0502020204030204" pitchFamily="34" charset="0"/>
                          <a:cs typeface="Calibri" panose="020F0502020204030204" pitchFamily="34" charset="0"/>
                        </a:rPr>
                        <a:t>6-7</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Wars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2</a:t>
                      </a:r>
                      <a:r>
                        <a:rPr lang="en-US" sz="2300" baseline="30000" dirty="0">
                          <a:latin typeface="Calibri" panose="020F0502020204030204" pitchFamily="34" charset="0"/>
                          <a:cs typeface="Calibri" panose="020F0502020204030204" pitchFamily="34" charset="0"/>
                        </a:rPr>
                        <a:t>nd</a:t>
                      </a:r>
                      <a:r>
                        <a:rPr lang="en-US" sz="2300" dirty="0">
                          <a:latin typeface="Calibri" panose="020F0502020204030204" pitchFamily="34" charset="0"/>
                          <a:cs typeface="Calibri" panose="020F0502020204030204" pitchFamily="34" charset="0"/>
                        </a:rPr>
                        <a:t> Seal (6:3-4)</a:t>
                      </a:r>
                    </a:p>
                  </a:txBody>
                  <a:tcPr marL="133877" marR="133877" marT="60853" marB="60853" anchor="ctr"/>
                </a:tc>
                <a:extLst>
                  <a:ext uri="{0D108BD9-81ED-4DB2-BD59-A6C34878D82A}">
                    <a16:rowId xmlns:a16="http://schemas.microsoft.com/office/drawing/2014/main" val="2147941397"/>
                  </a:ext>
                </a:extLst>
              </a:tr>
              <a:tr h="548640">
                <a:tc>
                  <a:txBody>
                    <a:bodyPr/>
                    <a:lstStyle/>
                    <a:p>
                      <a:pPr algn="ctr"/>
                      <a:r>
                        <a:rPr lang="en-US" sz="2300" dirty="0">
                          <a:latin typeface="Calibri" panose="020F0502020204030204" pitchFamily="34" charset="0"/>
                          <a:cs typeface="Calibri" panose="020F0502020204030204" pitchFamily="34" charset="0"/>
                        </a:rPr>
                        <a:t>7</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Famine</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3</a:t>
                      </a:r>
                      <a:r>
                        <a:rPr lang="en-US" sz="2300" baseline="30000" dirty="0">
                          <a:latin typeface="Calibri" panose="020F0502020204030204" pitchFamily="34" charset="0"/>
                          <a:cs typeface="Calibri" panose="020F0502020204030204" pitchFamily="34" charset="0"/>
                        </a:rPr>
                        <a:t>rd</a:t>
                      </a:r>
                      <a:r>
                        <a:rPr lang="en-US" sz="2300" dirty="0">
                          <a:latin typeface="Calibri" panose="020F0502020204030204" pitchFamily="34" charset="0"/>
                          <a:cs typeface="Calibri" panose="020F0502020204030204" pitchFamily="34" charset="0"/>
                        </a:rPr>
                        <a:t> Seal (6:5-6)</a:t>
                      </a:r>
                    </a:p>
                  </a:txBody>
                  <a:tcPr marL="133877" marR="133877" marT="60853" marB="60853" anchor="ctr"/>
                </a:tc>
                <a:extLst>
                  <a:ext uri="{0D108BD9-81ED-4DB2-BD59-A6C34878D82A}">
                    <a16:rowId xmlns:a16="http://schemas.microsoft.com/office/drawing/2014/main" val="4222494621"/>
                  </a:ext>
                </a:extLst>
              </a:tr>
              <a:tr h="548640">
                <a:tc>
                  <a:txBody>
                    <a:bodyPr/>
                    <a:lstStyle/>
                    <a:p>
                      <a:pPr algn="ctr"/>
                      <a:r>
                        <a:rPr lang="en-US" sz="23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Martyrdom / (Great Tribulation)</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4</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(6:7-8)</a:t>
                      </a:r>
                    </a:p>
                  </a:txBody>
                  <a:tcPr marL="133877" marR="133877" marT="60853" marB="60853" anchor="ctr"/>
                </a:tc>
                <a:extLst>
                  <a:ext uri="{0D108BD9-81ED-4DB2-BD59-A6C34878D82A}">
                    <a16:rowId xmlns:a16="http://schemas.microsoft.com/office/drawing/2014/main" val="720154548"/>
                  </a:ext>
                </a:extLst>
              </a:tr>
              <a:tr h="548640">
                <a:tc>
                  <a:txBody>
                    <a:bodyPr/>
                    <a:lstStyle/>
                    <a:p>
                      <a:pPr algn="ctr"/>
                      <a:r>
                        <a:rPr lang="en-US" sz="23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latin typeface="Calibri" panose="020F0502020204030204" pitchFamily="34" charset="0"/>
                          <a:cs typeface="Calibri" panose="020F0502020204030204" pitchFamily="34" charset="0"/>
                        </a:rPr>
                        <a:t>Result of Martyrdom / (Great Tribulation)</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5</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(6:9-11)</a:t>
                      </a:r>
                    </a:p>
                  </a:txBody>
                  <a:tcPr marL="133877" marR="133877" marT="60853" marB="60853" anchor="ctr"/>
                </a:tc>
                <a:extLst>
                  <a:ext uri="{0D108BD9-81ED-4DB2-BD59-A6C34878D82A}">
                    <a16:rowId xmlns:a16="http://schemas.microsoft.com/office/drawing/2014/main" val="2095879687"/>
                  </a:ext>
                </a:extLst>
              </a:tr>
              <a:tr h="548640">
                <a:tc>
                  <a:txBody>
                    <a:bodyPr/>
                    <a:lstStyle/>
                    <a:p>
                      <a:pPr algn="ctr"/>
                      <a:r>
                        <a:rPr lang="en-US" sz="2300" dirty="0">
                          <a:latin typeface="Calibri" panose="020F0502020204030204" pitchFamily="34" charset="0"/>
                          <a:cs typeface="Calibri" panose="020F0502020204030204" pitchFamily="34" charset="0"/>
                        </a:rPr>
                        <a:t>29</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Celestial Disturbances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6</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(6:12-17)</a:t>
                      </a:r>
                    </a:p>
                  </a:txBody>
                  <a:tcPr marL="133877" marR="133877" marT="60853" marB="60853" anchor="ctr"/>
                </a:tc>
                <a:extLst>
                  <a:ext uri="{0D108BD9-81ED-4DB2-BD59-A6C34878D82A}">
                    <a16:rowId xmlns:a16="http://schemas.microsoft.com/office/drawing/2014/main" val="2067122403"/>
                  </a:ext>
                </a:extLst>
              </a:tr>
              <a:tr h="548640">
                <a:tc>
                  <a:txBody>
                    <a:bodyPr/>
                    <a:lstStyle/>
                    <a:p>
                      <a:pPr algn="ctr"/>
                      <a:r>
                        <a:rPr lang="en-US" sz="2300" b="1" dirty="0">
                          <a:solidFill>
                            <a:srgbClr val="C00000"/>
                          </a:solidFill>
                          <a:latin typeface="Calibri" panose="020F0502020204030204" pitchFamily="34" charset="0"/>
                          <a:cs typeface="Calibri" panose="020F0502020204030204" pitchFamily="34" charset="0"/>
                        </a:rPr>
                        <a:t>30-31</a:t>
                      </a:r>
                    </a:p>
                  </a:txBody>
                  <a:tcPr marL="133877" marR="133877" marT="60853" marB="60853" anchor="ctr">
                    <a:solidFill>
                      <a:srgbClr val="FFFFCC"/>
                    </a:solidFill>
                  </a:tcPr>
                </a:tc>
                <a:tc>
                  <a:txBody>
                    <a:bodyPr/>
                    <a:lstStyle/>
                    <a:p>
                      <a:pPr algn="ctr"/>
                      <a:r>
                        <a:rPr lang="en-US" sz="2300" b="1" dirty="0">
                          <a:solidFill>
                            <a:srgbClr val="C00000"/>
                          </a:solidFill>
                          <a:latin typeface="Calibri" panose="020F0502020204030204" pitchFamily="34" charset="0"/>
                          <a:cs typeface="Calibri" panose="020F0502020204030204" pitchFamily="34" charset="0"/>
                        </a:rPr>
                        <a:t>Raptured Saints</a:t>
                      </a:r>
                    </a:p>
                  </a:txBody>
                  <a:tcPr marL="133877" marR="133877" marT="60853" marB="60853" anchor="ctr">
                    <a:solidFill>
                      <a:srgbClr val="FFFFCC"/>
                    </a:solidFill>
                  </a:tcPr>
                </a:tc>
                <a:tc>
                  <a:txBody>
                    <a:bodyPr/>
                    <a:lstStyle/>
                    <a:p>
                      <a:pPr algn="ctr"/>
                      <a:r>
                        <a:rPr lang="en-US" sz="2300" b="1" dirty="0">
                          <a:solidFill>
                            <a:srgbClr val="C00000"/>
                          </a:solidFill>
                          <a:latin typeface="Calibri" panose="020F0502020204030204" pitchFamily="34" charset="0"/>
                          <a:cs typeface="Calibri" panose="020F0502020204030204" pitchFamily="34" charset="0"/>
                        </a:rPr>
                        <a:t>Interlude (7:9-17)</a:t>
                      </a:r>
                    </a:p>
                  </a:txBody>
                  <a:tcPr marL="133877" marR="133877" marT="60853" marB="60853" anchor="ctr">
                    <a:solidFill>
                      <a:srgbClr val="FFFFCC"/>
                    </a:solidFill>
                  </a:tcPr>
                </a:tc>
                <a:extLst>
                  <a:ext uri="{0D108BD9-81ED-4DB2-BD59-A6C34878D82A}">
                    <a16:rowId xmlns:a16="http://schemas.microsoft.com/office/drawing/2014/main" val="1474153423"/>
                  </a:ext>
                </a:extLst>
              </a:tr>
              <a:tr h="548640">
                <a:tc>
                  <a:txBody>
                    <a:bodyPr/>
                    <a:lstStyle/>
                    <a:p>
                      <a:pPr algn="ctr"/>
                      <a:r>
                        <a:rPr lang="en-US" sz="2300" dirty="0">
                          <a:latin typeface="Calibri" panose="020F0502020204030204" pitchFamily="34" charset="0"/>
                          <a:cs typeface="Calibri" panose="020F0502020204030204" pitchFamily="34" charset="0"/>
                        </a:rPr>
                        <a:t>14, 30, 37-40</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Day of the Lord’s Wrath</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7</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(Trumpet, Bowls)</a:t>
                      </a:r>
                    </a:p>
                  </a:txBody>
                  <a:tcPr marL="133877" marR="133877" marT="60853" marB="60853" anchor="ctr"/>
                </a:tc>
                <a:extLst>
                  <a:ext uri="{0D108BD9-81ED-4DB2-BD59-A6C34878D82A}">
                    <a16:rowId xmlns:a16="http://schemas.microsoft.com/office/drawing/2014/main" val="859076214"/>
                  </a:ext>
                </a:extLst>
              </a:tr>
              <a:tr h="548640">
                <a:tc gridSpan="3">
                  <a:txBody>
                    <a:bodyPr/>
                    <a:lstStyle/>
                    <a:p>
                      <a:pPr algn="ctr"/>
                      <a:r>
                        <a:rPr lang="en-US" sz="1400" dirty="0">
                          <a:latin typeface="Calibri" panose="020F0502020204030204" pitchFamily="34" charset="0"/>
                          <a:cs typeface="Calibri" panose="020F0502020204030204" pitchFamily="34" charset="0"/>
                        </a:rPr>
                        <a:t>Alan </a:t>
                      </a:r>
                      <a:r>
                        <a:rPr lang="en-US" sz="1400" dirty="0" err="1">
                          <a:latin typeface="Calibri" panose="020F0502020204030204" pitchFamily="34" charset="0"/>
                          <a:cs typeface="Calibri" panose="020F0502020204030204" pitchFamily="34" charset="0"/>
                        </a:rPr>
                        <a:t>Kurschner</a:t>
                      </a:r>
                      <a:r>
                        <a:rPr lang="en-US" sz="1400" dirty="0">
                          <a:latin typeface="Calibri" panose="020F0502020204030204" pitchFamily="34" charset="0"/>
                          <a:cs typeface="Calibri" panose="020F0502020204030204" pitchFamily="34" charset="0"/>
                        </a:rPr>
                        <a:t>, The Antichrist Before the Day of the Lord: What Every Christian </a:t>
                      </a:r>
                    </a:p>
                    <a:p>
                      <a:pPr algn="ctr"/>
                      <a:r>
                        <a:rPr lang="en-US" sz="1400" dirty="0">
                          <a:latin typeface="Calibri" panose="020F0502020204030204" pitchFamily="34" charset="0"/>
                          <a:cs typeface="Calibri" panose="020F0502020204030204" pitchFamily="34" charset="0"/>
                        </a:rPr>
                        <a:t>Needs to Know About the Return of Christ (Pompton Lakes, NI: </a:t>
                      </a:r>
                      <a:r>
                        <a:rPr lang="en-US" sz="1400" dirty="0" err="1">
                          <a:latin typeface="Calibri" panose="020F0502020204030204" pitchFamily="34" charset="0"/>
                          <a:cs typeface="Calibri" panose="020F0502020204030204" pitchFamily="34" charset="0"/>
                        </a:rPr>
                        <a:t>Eschatos</a:t>
                      </a:r>
                      <a:r>
                        <a:rPr lang="en-US" sz="1400" dirty="0">
                          <a:latin typeface="Calibri" panose="020F0502020204030204" pitchFamily="34" charset="0"/>
                          <a:cs typeface="Calibri" panose="020F0502020204030204" pitchFamily="34" charset="0"/>
                        </a:rPr>
                        <a:t>, 2013, 99.</a:t>
                      </a:r>
                    </a:p>
                  </a:txBody>
                  <a:tcPr marL="133877" marR="133877" marT="60853" marB="60853" anchor="ctr"/>
                </a:tc>
                <a:tc hMerge="1">
                  <a:txBody>
                    <a:bodyPr/>
                    <a:lstStyle/>
                    <a:p>
                      <a:pPr algn="ctr"/>
                      <a:endParaRPr lang="en-US" sz="2000">
                        <a:latin typeface="Calibri" panose="020F0502020204030204" pitchFamily="34" charset="0"/>
                        <a:cs typeface="Calibri" panose="020F0502020204030204" pitchFamily="34" charset="0"/>
                      </a:endParaRPr>
                    </a:p>
                  </a:txBody>
                  <a:tcPr marL="133877" marR="133877" marT="60853" marB="60853" anchor="ctr"/>
                </a:tc>
                <a:tc hMerge="1">
                  <a:txBody>
                    <a:bodyPr/>
                    <a:lstStyle/>
                    <a:p>
                      <a:pPr algn="ctr"/>
                      <a:endParaRPr lang="en-US" sz="2000" dirty="0">
                        <a:latin typeface="Calibri" panose="020F0502020204030204" pitchFamily="34" charset="0"/>
                        <a:cs typeface="Calibri" panose="020F0502020204030204" pitchFamily="34" charset="0"/>
                      </a:endParaRPr>
                    </a:p>
                  </a:txBody>
                  <a:tcPr marL="133877" marR="133877" marT="60853" marB="60853" anchor="ctr"/>
                </a:tc>
                <a:extLst>
                  <a:ext uri="{0D108BD9-81ED-4DB2-BD59-A6C34878D82A}">
                    <a16:rowId xmlns:a16="http://schemas.microsoft.com/office/drawing/2014/main" val="3213313290"/>
                  </a:ext>
                </a:extLst>
              </a:tr>
            </a:tbl>
          </a:graphicData>
        </a:graphic>
      </p:graphicFrame>
    </p:spTree>
    <p:extLst>
      <p:ext uri="{BB962C8B-B14F-4D97-AF65-F5344CB8AC3E}">
        <p14:creationId xmlns:p14="http://schemas.microsoft.com/office/powerpoint/2010/main" val="10806607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58E48C-35B1-5F4F-5660-DA195843DA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a:spcBef>
                <a:spcPts val="0"/>
              </a:spcBef>
              <a:spcAft>
                <a:spcPts val="900"/>
              </a:spcAft>
              <a:buNone/>
              <a:defRPr/>
            </a:pPr>
            <a:r>
              <a:rPr lang="en-US" sz="4000" kern="1200" dirty="0">
                <a:solidFill>
                  <a:srgbClr val="00FFFF"/>
                </a:solidFill>
                <a:ea typeface="+mj-ea"/>
                <a:cs typeface="Calibri" panose="020F0502020204030204" pitchFamily="34" charset="0"/>
              </a:rPr>
              <a:t>Revelation 7:13-14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Then one of the elders responded, saying to me, ‘These who are clothed in the white robes, who are they, and where have they come from?’ </a:t>
            </a:r>
            <a:r>
              <a:rPr lang="en-US" sz="3600" baseline="30000" dirty="0">
                <a:effectLst>
                  <a:outerShdw blurRad="38100" dist="38100" dir="2700000" algn="tl">
                    <a:srgbClr val="000000">
                      <a:alpha val="43137"/>
                    </a:srgbClr>
                  </a:outerShdw>
                </a:effectLst>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lord, you know</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a:p>
            <a:pPr marL="0" indent="0" algn="just">
              <a:spcBef>
                <a:spcPts val="0"/>
              </a:spcBef>
              <a:buNone/>
            </a:pP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579389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852E8-5833-1732-D747-151786F58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built on the foundation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3E757D-15F5-4979-BC34-D6BCEB1672AD}"/>
              </a:ext>
            </a:extLst>
          </p:cNvPr>
          <p:cNvPicPr>
            <a:picLocks noChangeAspect="1"/>
          </p:cNvPicPr>
          <p:nvPr/>
        </p:nvPicPr>
        <p:blipFill>
          <a:blip r:embed="rId3"/>
          <a:stretch>
            <a:fillRect/>
          </a:stretch>
        </p:blipFill>
        <p:spPr>
          <a:xfrm>
            <a:off x="3674140" y="2590800"/>
            <a:ext cx="4843720" cy="2286000"/>
          </a:xfrm>
          <a:prstGeom prst="rect">
            <a:avLst/>
          </a:prstGeom>
          <a:ln>
            <a:solidFill>
              <a:schemeClr val="tx1"/>
            </a:solidFill>
          </a:ln>
        </p:spPr>
      </p:pic>
    </p:spTree>
    <p:extLst>
      <p:ext uri="{BB962C8B-B14F-4D97-AF65-F5344CB8AC3E}">
        <p14:creationId xmlns:p14="http://schemas.microsoft.com/office/powerpoint/2010/main" val="18563415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235A4-F961-E8B9-9017-A175C95B68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a:spcBef>
                <a:spcPts val="0"/>
              </a:spcBef>
              <a:spcAft>
                <a:spcPts val="900"/>
              </a:spcAft>
              <a:buNone/>
              <a:defRPr/>
            </a:pPr>
            <a:r>
              <a:rPr lang="en-US" sz="4000" kern="1200" dirty="0">
                <a:solidFill>
                  <a:srgbClr val="00FFFF"/>
                </a:solidFill>
                <a:ea typeface="+mj-ea"/>
                <a:cs typeface="Calibri" panose="020F0502020204030204" pitchFamily="34" charset="0"/>
              </a:rPr>
              <a:t>Revelation 7:13-14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 . .‘These who are clothed in the white robes, who are they, and where have they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from?’ </a:t>
            </a:r>
            <a:r>
              <a:rPr lang="en-US" sz="3600" baseline="30000" dirty="0">
                <a:effectLst>
                  <a:outerShdw blurRad="38100" dist="38100" dir="2700000" algn="tl">
                    <a:srgbClr val="000000">
                      <a:alpha val="43137"/>
                    </a:srgbClr>
                  </a:outerShdw>
                </a:effectLst>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66575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57500" y="1524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609600" y="1371600"/>
            <a:ext cx="109728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2857500" y="6248400"/>
            <a:ext cx="6477000" cy="523220"/>
          </a:xfrm>
          <a:prstGeom prst="rect">
            <a:avLst/>
          </a:prstGeom>
          <a:noFill/>
        </p:spPr>
        <p:txBody>
          <a:bodyPr wrap="square">
            <a:spAutoFit/>
          </a:bodyPr>
          <a:lstStyle/>
          <a:p>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75046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08188-312B-16B1-D8B4-7F19BD77AA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twinkling of an eye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4606480" y="2590800"/>
            <a:ext cx="2979041" cy="2194560"/>
          </a:xfrm>
          <a:prstGeom prst="rect">
            <a:avLst/>
          </a:prstGeom>
          <a:ln>
            <a:solidFill>
              <a:schemeClr val="tx1"/>
            </a:solidFill>
          </a:ln>
        </p:spPr>
      </p:pic>
    </p:spTree>
    <p:extLst>
      <p:ext uri="{BB962C8B-B14F-4D97-AF65-F5344CB8AC3E}">
        <p14:creationId xmlns:p14="http://schemas.microsoft.com/office/powerpoint/2010/main" val="18318549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2933700" y="152400"/>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Rev. 7:14</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600" dirty="0">
                <a:solidFill>
                  <a:schemeClr val="tx1"/>
                </a:solidFill>
                <a:effectLst>
                  <a:outerShdw blurRad="38100" dist="38100" dir="2700000" algn="tl">
                    <a:srgbClr val="000000">
                      <a:alpha val="43137"/>
                    </a:srgbClr>
                  </a:outerShdw>
                </a:effectLst>
                <a:cs typeface="Calibri" panose="020F0502020204030204" pitchFamily="34" charset="0"/>
              </a:rPr>
              <a:t>Robert L. Thomas, Revelation 1–7: An Exegetical Commentary, ed. Kenneth Barker (Chicago: Moody, 1992), 497, n. 119. </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35843" name="Rectangle 3"/>
          <p:cNvSpPr>
            <a:spLocks noGrp="1"/>
          </p:cNvSpPr>
          <p:nvPr>
            <p:ph type="body" sz="half" idx="2"/>
          </p:nvPr>
        </p:nvSpPr>
        <p:spPr>
          <a:xfrm>
            <a:off x="609600" y="1600200"/>
            <a:ext cx="10972800" cy="4868333"/>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"A…possible understanding that it is a departure after the Great Tribulation is completed (Marvin Rosenthal, The Pre-Wrath Rapture of the Church [Nashville: Thomas Nelson, 1990], p. 185) can be dismissed because it neglects the ongoing nature of the departure indicated by the present participle </a:t>
            </a:r>
            <a:r>
              <a:rPr lang="en-US" dirty="0" err="1">
                <a:effectLst>
                  <a:outerShdw blurRad="38100" dist="38100" dir="2700000" algn="tl">
                    <a:srgbClr val="000000">
                      <a:alpha val="43137"/>
                    </a:srgbClr>
                  </a:outerShdw>
                </a:effectLst>
                <a:cs typeface="Calibri" panose="020F0502020204030204" pitchFamily="34" charset="0"/>
              </a:rPr>
              <a:t>ἐρχόμενοι</a:t>
            </a:r>
            <a:r>
              <a:rPr lang="en-US" dirty="0">
                <a:effectLst>
                  <a:outerShdw blurRad="38100" dist="38100" dir="2700000" algn="tl">
                    <a:srgbClr val="000000">
                      <a:alpha val="43137"/>
                    </a:srgbClr>
                  </a:outerShdw>
                </a:effectLst>
                <a:cs typeface="Calibri" panose="020F0502020204030204" pitchFamily="34" charset="0"/>
              </a:rPr>
              <a:t> and rests on an unwarranted distinction between the Great Tribulation and the day of the God’s wrath."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4612"/>
            <a:ext cx="785293" cy="1097280"/>
          </a:xfrm>
          <a:prstGeom prst="rect">
            <a:avLst/>
          </a:prstGeom>
          <a:solidFill>
            <a:srgbClr val="FFFFCC"/>
          </a:solidFill>
          <a:ln>
            <a:solidFill>
              <a:schemeClr val="tx1"/>
            </a:solidFill>
          </a:ln>
        </p:spPr>
      </p:pic>
    </p:spTree>
    <p:extLst>
      <p:ext uri="{BB962C8B-B14F-4D97-AF65-F5344CB8AC3E}">
        <p14:creationId xmlns:p14="http://schemas.microsoft.com/office/powerpoint/2010/main" val="33117907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1"/>
            <a:ext cx="10972800" cy="4546745"/>
          </a:xfrm>
        </p:spPr>
        <p:txBody>
          <a:bodyPr/>
          <a:lstStyle/>
          <a:p>
            <a:pPr marL="0" indent="0" algn="just">
              <a:spcBef>
                <a:spcPts val="0"/>
              </a:spcBef>
              <a:buNone/>
            </a:pPr>
            <a:r>
              <a:rPr lang="en-US" sz="2800" dirty="0">
                <a:effectLst>
                  <a:outerShdw blurRad="38100" dist="38100" dir="2700000" algn="tl">
                    <a:srgbClr val="000000">
                      <a:alpha val="43137"/>
                    </a:srgbClr>
                  </a:outerShdw>
                </a:effectLst>
              </a:rPr>
              <a:t>“However, the innumerable multitude is not like the Church, which goes to heaven as a group at the rapture. Rather, they are martyrs who one at a time lay down their lives throughout the seven-year period. The Greek present tense in Revelation 7:14 stresses that they ‘continually come’ out of great Tribulation, and obviously do not go to heaven as a single group. It is likewise strange, if they do represent the Church, that John could not recognize them, for John was an apostle of Christ, a member of the early Church, and part of its essential foundation. Also, the Church is composed of all believers since Pentecost, and cannot be limited solely to Tribulation martyrs.”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3124200" y="6248400"/>
            <a:ext cx="7038975" cy="54864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1600" i="1" dirty="0">
                <a:solidFill>
                  <a:schemeClr val="tx1"/>
                </a:solidFill>
                <a:effectLst>
                  <a:outerShdw blurRad="38100" dist="38100" dir="2700000" algn="tl">
                    <a:srgbClr val="000000">
                      <a:alpha val="43137"/>
                    </a:srgbClr>
                  </a:outerShdw>
                </a:effectLst>
                <a:ea typeface="+mn-ea"/>
                <a:cs typeface="Arial" charset="0"/>
              </a:rPr>
              <a:t>Kept from the Hour: Biblical Evidence for the Pretribulational Return of Christ </a:t>
            </a:r>
            <a:r>
              <a:rPr lang="en-US" sz="1600" dirty="0">
                <a:solidFill>
                  <a:schemeClr val="tx1"/>
                </a:solidFill>
                <a:effectLst>
                  <a:outerShdw blurRad="38100" dist="38100" dir="2700000" algn="tl">
                    <a:srgbClr val="000000">
                      <a:alpha val="43137"/>
                    </a:srgbClr>
                  </a:outerShdw>
                </a:effectLst>
                <a:ea typeface="+mn-ea"/>
                <a:cs typeface="Arial" charset="0"/>
              </a:rPr>
              <a:t>(Grand Rapids: Zondervan, 1956; reprint, Miami Springs, FL: </a:t>
            </a:r>
            <a:r>
              <a:rPr lang="en-US" sz="1600" dirty="0" err="1">
                <a:solidFill>
                  <a:schemeClr val="tx1"/>
                </a:solidFill>
                <a:effectLst>
                  <a:outerShdw blurRad="38100" dist="38100" dir="2700000" algn="tl">
                    <a:srgbClr val="000000">
                      <a:alpha val="43137"/>
                    </a:srgbClr>
                  </a:outerShdw>
                </a:effectLst>
                <a:ea typeface="+mn-ea"/>
                <a:cs typeface="Arial" charset="0"/>
              </a:rPr>
              <a:t>Schoettle</a:t>
            </a:r>
            <a:r>
              <a:rPr lang="en-US" sz="1600" dirty="0">
                <a:solidFill>
                  <a:schemeClr val="tx1"/>
                </a:solidFill>
                <a:effectLst>
                  <a:outerShdw blurRad="38100" dist="38100" dir="2700000" algn="tl">
                    <a:srgbClr val="000000">
                      <a:alpha val="43137"/>
                    </a:srgbClr>
                  </a:outerShdw>
                </a:effectLst>
                <a:ea typeface="+mn-ea"/>
                <a:cs typeface="Arial" charset="0"/>
              </a:rPr>
              <a:t>, 1991), 390.</a:t>
            </a:r>
          </a:p>
        </p:txBody>
      </p:sp>
      <p:pic>
        <p:nvPicPr>
          <p:cNvPr id="2" name="Picture 2" descr="KEPT FROM HOUR By Gerald B. Stanton | eBay">
            <a:extLst>
              <a:ext uri="{FF2B5EF4-FFF2-40B4-BE49-F238E27FC236}">
                <a16:creationId xmlns:a16="http://schemas.microsoft.com/office/drawing/2014/main" id="{12330366-6981-7FAA-98DF-74A1A251A9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76200"/>
            <a:ext cx="69348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345EBA-1847-17DC-3B05-78613CCB3E4B}"/>
              </a:ext>
            </a:extLst>
          </p:cNvPr>
          <p:cNvSpPr txBox="1">
            <a:spLocks noChangeArrowheads="1"/>
          </p:cNvSpPr>
          <p:nvPr/>
        </p:nvSpPr>
        <p:spPr bwMode="auto">
          <a:xfrm>
            <a:off x="3067050" y="1524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spTree>
    <p:extLst>
      <p:ext uri="{BB962C8B-B14F-4D97-AF65-F5344CB8AC3E}">
        <p14:creationId xmlns:p14="http://schemas.microsoft.com/office/powerpoint/2010/main" val="25861594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600200"/>
            <a:ext cx="109728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609600" y="152400"/>
            <a:ext cx="10972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2" y="5243512"/>
            <a:ext cx="2438399"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627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FED2F-DB17-FFC3-191E-5CB9035CFE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2"/>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3" name="Picture 2">
            <a:extLst>
              <a:ext uri="{FF2B5EF4-FFF2-40B4-BE49-F238E27FC236}">
                <a16:creationId xmlns:a16="http://schemas.microsoft.com/office/drawing/2014/main" id="{4FA3C4DC-5F46-9DFB-0063-2D096B951747}"/>
              </a:ext>
            </a:extLst>
          </p:cNvPr>
          <p:cNvPicPr>
            <a:picLocks noChangeAspect="1"/>
          </p:cNvPicPr>
          <p:nvPr/>
        </p:nvPicPr>
        <p:blipFill rotWithShape="1">
          <a:blip r:embed="rId3"/>
          <a:srcRect b="8333"/>
          <a:stretch/>
        </p:blipFill>
        <p:spPr>
          <a:xfrm>
            <a:off x="4634206" y="2514600"/>
            <a:ext cx="292358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9773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4160682-87C6-4957-987F-D3490896BB60}"/>
              </a:ext>
            </a:extLst>
          </p:cNvPr>
          <p:cNvGraphicFramePr>
            <a:graphicFrameLocks noGrp="1"/>
          </p:cNvGraphicFramePr>
          <p:nvPr/>
        </p:nvGraphicFramePr>
        <p:xfrm>
          <a:off x="609600" y="228600"/>
          <a:ext cx="10972800" cy="640080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1645055627"/>
                    </a:ext>
                  </a:extLst>
                </a:gridCol>
                <a:gridCol w="5394960">
                  <a:extLst>
                    <a:ext uri="{9D8B030D-6E8A-4147-A177-3AD203B41FA5}">
                      <a16:colId xmlns:a16="http://schemas.microsoft.com/office/drawing/2014/main" val="2004674889"/>
                    </a:ext>
                  </a:extLst>
                </a:gridCol>
                <a:gridCol w="3291840">
                  <a:extLst>
                    <a:ext uri="{9D8B030D-6E8A-4147-A177-3AD203B41FA5}">
                      <a16:colId xmlns:a16="http://schemas.microsoft.com/office/drawing/2014/main" val="2028072538"/>
                    </a:ext>
                  </a:extLst>
                </a:gridCol>
              </a:tblGrid>
              <a:tr h="914400">
                <a:tc gridSpan="3">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RAPTURIST – ALAN KURSCHNER</a:t>
                      </a:r>
                    </a:p>
                  </a:txBody>
                  <a:tcPr marL="133877" marR="133877" marT="60853" marB="60853" anchor="ctr"/>
                </a:tc>
                <a:tc hMerge="1">
                  <a:txBody>
                    <a:bodyPr/>
                    <a:lstStyle/>
                    <a:p>
                      <a:endParaRPr lang="en-US" sz="2400" dirty="0"/>
                    </a:p>
                  </a:txBody>
                  <a:tcPr marL="133877" marR="133877" marT="60853" marB="60853"/>
                </a:tc>
                <a:tc hMerge="1">
                  <a:txBody>
                    <a:bodyPr/>
                    <a:lstStyle/>
                    <a:p>
                      <a:endParaRPr lang="en-US" sz="2400" dirty="0"/>
                    </a:p>
                  </a:txBody>
                  <a:tcPr marL="133877" marR="133877" marT="60853" marB="60853"/>
                </a:tc>
                <a:extLst>
                  <a:ext uri="{0D108BD9-81ED-4DB2-BD59-A6C34878D82A}">
                    <a16:rowId xmlns:a16="http://schemas.microsoft.com/office/drawing/2014/main" val="1165698511"/>
                  </a:ext>
                </a:extLst>
              </a:tr>
              <a:tr h="548640">
                <a:tc>
                  <a:txBody>
                    <a:bodyPr/>
                    <a:lstStyle/>
                    <a:p>
                      <a:pPr algn="ctr"/>
                      <a:r>
                        <a:rPr lang="en-US" sz="2750" b="1" dirty="0">
                          <a:latin typeface="Calibri" panose="020F0502020204030204" pitchFamily="34" charset="0"/>
                          <a:cs typeface="Calibri" panose="020F0502020204030204" pitchFamily="34" charset="0"/>
                        </a:rPr>
                        <a:t>MATTHEW 24</a:t>
                      </a:r>
                    </a:p>
                  </a:txBody>
                  <a:tcPr marL="133877" marR="133877" marT="60853" marB="60853" anchor="ctr"/>
                </a:tc>
                <a:tc>
                  <a:txBody>
                    <a:bodyPr/>
                    <a:lstStyle/>
                    <a:p>
                      <a:pPr algn="ctr"/>
                      <a:r>
                        <a:rPr lang="en-US" sz="2750" b="1" dirty="0">
                          <a:latin typeface="Calibri" panose="020F0502020204030204" pitchFamily="34" charset="0"/>
                          <a:cs typeface="Calibri" panose="020F0502020204030204" pitchFamily="34" charset="0"/>
                        </a:rPr>
                        <a:t>PARALLELS</a:t>
                      </a:r>
                    </a:p>
                  </a:txBody>
                  <a:tcPr marL="133877" marR="133877" marT="60853" marB="60853" anchor="ctr"/>
                </a:tc>
                <a:tc>
                  <a:txBody>
                    <a:bodyPr/>
                    <a:lstStyle/>
                    <a:p>
                      <a:pPr algn="ctr"/>
                      <a:r>
                        <a:rPr lang="en-US" sz="2750" b="1" dirty="0">
                          <a:latin typeface="Calibri" panose="020F0502020204030204" pitchFamily="34" charset="0"/>
                          <a:cs typeface="Calibri" panose="020F0502020204030204" pitchFamily="34" charset="0"/>
                        </a:rPr>
                        <a:t>REVELATION 6-7</a:t>
                      </a:r>
                    </a:p>
                  </a:txBody>
                  <a:tcPr marL="133877" marR="133877" marT="60853" marB="60853" anchor="ctr"/>
                </a:tc>
                <a:extLst>
                  <a:ext uri="{0D108BD9-81ED-4DB2-BD59-A6C34878D82A}">
                    <a16:rowId xmlns:a16="http://schemas.microsoft.com/office/drawing/2014/main" val="1516849211"/>
                  </a:ext>
                </a:extLst>
              </a:tr>
              <a:tr h="548640">
                <a:tc>
                  <a:txBody>
                    <a:bodyPr/>
                    <a:lstStyle/>
                    <a:p>
                      <a:pPr algn="ctr"/>
                      <a:r>
                        <a:rPr lang="en-US" sz="2300" dirty="0">
                          <a:latin typeface="Calibri" panose="020F0502020204030204" pitchFamily="34" charset="0"/>
                          <a:cs typeface="Calibri" panose="020F0502020204030204" pitchFamily="34" charset="0"/>
                        </a:rPr>
                        <a:t>4-5</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The Antichrist / False Christs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1</a:t>
                      </a:r>
                      <a:r>
                        <a:rPr lang="en-US" sz="2300" baseline="30000" dirty="0">
                          <a:latin typeface="Calibri" panose="020F0502020204030204" pitchFamily="34" charset="0"/>
                          <a:cs typeface="Calibri" panose="020F0502020204030204" pitchFamily="34" charset="0"/>
                        </a:rPr>
                        <a:t>st</a:t>
                      </a:r>
                      <a:r>
                        <a:rPr lang="en-US" sz="2300" dirty="0">
                          <a:latin typeface="Calibri" panose="020F0502020204030204" pitchFamily="34" charset="0"/>
                          <a:cs typeface="Calibri" panose="020F0502020204030204" pitchFamily="34" charset="0"/>
                        </a:rPr>
                        <a:t> Seal (6:1-2)</a:t>
                      </a:r>
                    </a:p>
                  </a:txBody>
                  <a:tcPr marL="133877" marR="133877" marT="60853" marB="60853" anchor="ctr"/>
                </a:tc>
                <a:extLst>
                  <a:ext uri="{0D108BD9-81ED-4DB2-BD59-A6C34878D82A}">
                    <a16:rowId xmlns:a16="http://schemas.microsoft.com/office/drawing/2014/main" val="3638238239"/>
                  </a:ext>
                </a:extLst>
              </a:tr>
              <a:tr h="548640">
                <a:tc>
                  <a:txBody>
                    <a:bodyPr/>
                    <a:lstStyle/>
                    <a:p>
                      <a:pPr algn="ctr"/>
                      <a:r>
                        <a:rPr lang="en-US" sz="2300" dirty="0">
                          <a:latin typeface="Calibri" panose="020F0502020204030204" pitchFamily="34" charset="0"/>
                          <a:cs typeface="Calibri" panose="020F0502020204030204" pitchFamily="34" charset="0"/>
                        </a:rPr>
                        <a:t>6-7</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Wars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2</a:t>
                      </a:r>
                      <a:r>
                        <a:rPr lang="en-US" sz="2300" baseline="30000" dirty="0">
                          <a:latin typeface="Calibri" panose="020F0502020204030204" pitchFamily="34" charset="0"/>
                          <a:cs typeface="Calibri" panose="020F0502020204030204" pitchFamily="34" charset="0"/>
                        </a:rPr>
                        <a:t>nd</a:t>
                      </a:r>
                      <a:r>
                        <a:rPr lang="en-US" sz="2300" dirty="0">
                          <a:latin typeface="Calibri" panose="020F0502020204030204" pitchFamily="34" charset="0"/>
                          <a:cs typeface="Calibri" panose="020F0502020204030204" pitchFamily="34" charset="0"/>
                        </a:rPr>
                        <a:t> Seal (6:3-4)</a:t>
                      </a:r>
                    </a:p>
                  </a:txBody>
                  <a:tcPr marL="133877" marR="133877" marT="60853" marB="60853" anchor="ctr"/>
                </a:tc>
                <a:extLst>
                  <a:ext uri="{0D108BD9-81ED-4DB2-BD59-A6C34878D82A}">
                    <a16:rowId xmlns:a16="http://schemas.microsoft.com/office/drawing/2014/main" val="2147941397"/>
                  </a:ext>
                </a:extLst>
              </a:tr>
              <a:tr h="548640">
                <a:tc>
                  <a:txBody>
                    <a:bodyPr/>
                    <a:lstStyle/>
                    <a:p>
                      <a:pPr algn="ctr"/>
                      <a:r>
                        <a:rPr lang="en-US" sz="2300" dirty="0">
                          <a:latin typeface="Calibri" panose="020F0502020204030204" pitchFamily="34" charset="0"/>
                          <a:cs typeface="Calibri" panose="020F0502020204030204" pitchFamily="34" charset="0"/>
                        </a:rPr>
                        <a:t>7</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Famine</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3</a:t>
                      </a:r>
                      <a:r>
                        <a:rPr lang="en-US" sz="2300" baseline="30000" dirty="0">
                          <a:latin typeface="Calibri" panose="020F0502020204030204" pitchFamily="34" charset="0"/>
                          <a:cs typeface="Calibri" panose="020F0502020204030204" pitchFamily="34" charset="0"/>
                        </a:rPr>
                        <a:t>rd</a:t>
                      </a:r>
                      <a:r>
                        <a:rPr lang="en-US" sz="2300" dirty="0">
                          <a:latin typeface="Calibri" panose="020F0502020204030204" pitchFamily="34" charset="0"/>
                          <a:cs typeface="Calibri" panose="020F0502020204030204" pitchFamily="34" charset="0"/>
                        </a:rPr>
                        <a:t> Seal (6:5-6)</a:t>
                      </a:r>
                    </a:p>
                  </a:txBody>
                  <a:tcPr marL="133877" marR="133877" marT="60853" marB="60853" anchor="ctr"/>
                </a:tc>
                <a:extLst>
                  <a:ext uri="{0D108BD9-81ED-4DB2-BD59-A6C34878D82A}">
                    <a16:rowId xmlns:a16="http://schemas.microsoft.com/office/drawing/2014/main" val="4222494621"/>
                  </a:ext>
                </a:extLst>
              </a:tr>
              <a:tr h="548640">
                <a:tc>
                  <a:txBody>
                    <a:bodyPr/>
                    <a:lstStyle/>
                    <a:p>
                      <a:pPr algn="ctr"/>
                      <a:r>
                        <a:rPr lang="en-US" sz="23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Martyrdom / (Great Tribulation)</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4</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(6:7-8)</a:t>
                      </a:r>
                    </a:p>
                  </a:txBody>
                  <a:tcPr marL="133877" marR="133877" marT="60853" marB="60853" anchor="ctr"/>
                </a:tc>
                <a:extLst>
                  <a:ext uri="{0D108BD9-81ED-4DB2-BD59-A6C34878D82A}">
                    <a16:rowId xmlns:a16="http://schemas.microsoft.com/office/drawing/2014/main" val="720154548"/>
                  </a:ext>
                </a:extLst>
              </a:tr>
              <a:tr h="548640">
                <a:tc>
                  <a:txBody>
                    <a:bodyPr/>
                    <a:lstStyle/>
                    <a:p>
                      <a:pPr algn="ctr"/>
                      <a:r>
                        <a:rPr lang="en-US" sz="23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latin typeface="Calibri" panose="020F0502020204030204" pitchFamily="34" charset="0"/>
                          <a:cs typeface="Calibri" panose="020F0502020204030204" pitchFamily="34" charset="0"/>
                        </a:rPr>
                        <a:t>Result of Martyrdom / (Great Tribulation)</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5</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(6:9-11)</a:t>
                      </a:r>
                    </a:p>
                  </a:txBody>
                  <a:tcPr marL="133877" marR="133877" marT="60853" marB="60853" anchor="ctr"/>
                </a:tc>
                <a:extLst>
                  <a:ext uri="{0D108BD9-81ED-4DB2-BD59-A6C34878D82A}">
                    <a16:rowId xmlns:a16="http://schemas.microsoft.com/office/drawing/2014/main" val="2095879687"/>
                  </a:ext>
                </a:extLst>
              </a:tr>
              <a:tr h="548640">
                <a:tc>
                  <a:txBody>
                    <a:bodyPr/>
                    <a:lstStyle/>
                    <a:p>
                      <a:pPr algn="ctr"/>
                      <a:r>
                        <a:rPr lang="en-US" sz="2300" dirty="0">
                          <a:latin typeface="Calibri" panose="020F0502020204030204" pitchFamily="34" charset="0"/>
                          <a:cs typeface="Calibri" panose="020F0502020204030204" pitchFamily="34" charset="0"/>
                        </a:rPr>
                        <a:t>29</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Celestial Disturbances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6</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(6:12-17)</a:t>
                      </a:r>
                    </a:p>
                  </a:txBody>
                  <a:tcPr marL="133877" marR="133877" marT="60853" marB="60853" anchor="ctr"/>
                </a:tc>
                <a:extLst>
                  <a:ext uri="{0D108BD9-81ED-4DB2-BD59-A6C34878D82A}">
                    <a16:rowId xmlns:a16="http://schemas.microsoft.com/office/drawing/2014/main" val="2067122403"/>
                  </a:ext>
                </a:extLst>
              </a:tr>
              <a:tr h="548640">
                <a:tc>
                  <a:txBody>
                    <a:bodyPr/>
                    <a:lstStyle/>
                    <a:p>
                      <a:pPr algn="ctr"/>
                      <a:r>
                        <a:rPr lang="en-US" sz="2300" b="1" dirty="0">
                          <a:solidFill>
                            <a:srgbClr val="C00000"/>
                          </a:solidFill>
                          <a:latin typeface="Calibri" panose="020F0502020204030204" pitchFamily="34" charset="0"/>
                          <a:cs typeface="Calibri" panose="020F0502020204030204" pitchFamily="34" charset="0"/>
                        </a:rPr>
                        <a:t>30-31</a:t>
                      </a:r>
                    </a:p>
                  </a:txBody>
                  <a:tcPr marL="133877" marR="133877" marT="60853" marB="60853" anchor="ctr">
                    <a:solidFill>
                      <a:srgbClr val="FFFFCC"/>
                    </a:solidFill>
                  </a:tcPr>
                </a:tc>
                <a:tc>
                  <a:txBody>
                    <a:bodyPr/>
                    <a:lstStyle/>
                    <a:p>
                      <a:pPr algn="ctr"/>
                      <a:r>
                        <a:rPr lang="en-US" sz="2300" b="1" dirty="0">
                          <a:solidFill>
                            <a:srgbClr val="C00000"/>
                          </a:solidFill>
                          <a:latin typeface="Calibri" panose="020F0502020204030204" pitchFamily="34" charset="0"/>
                          <a:cs typeface="Calibri" panose="020F0502020204030204" pitchFamily="34" charset="0"/>
                        </a:rPr>
                        <a:t>Raptured Saints</a:t>
                      </a:r>
                    </a:p>
                  </a:txBody>
                  <a:tcPr marL="133877" marR="133877" marT="60853" marB="60853" anchor="ctr">
                    <a:solidFill>
                      <a:srgbClr val="FFFFCC"/>
                    </a:solidFill>
                  </a:tcPr>
                </a:tc>
                <a:tc>
                  <a:txBody>
                    <a:bodyPr/>
                    <a:lstStyle/>
                    <a:p>
                      <a:pPr algn="ctr"/>
                      <a:r>
                        <a:rPr lang="en-US" sz="2300" b="1" dirty="0">
                          <a:solidFill>
                            <a:srgbClr val="C00000"/>
                          </a:solidFill>
                          <a:latin typeface="Calibri" panose="020F0502020204030204" pitchFamily="34" charset="0"/>
                          <a:cs typeface="Calibri" panose="020F0502020204030204" pitchFamily="34" charset="0"/>
                        </a:rPr>
                        <a:t>Interlude (7:9-17)</a:t>
                      </a:r>
                    </a:p>
                  </a:txBody>
                  <a:tcPr marL="133877" marR="133877" marT="60853" marB="60853" anchor="ctr">
                    <a:solidFill>
                      <a:srgbClr val="FFFFCC"/>
                    </a:solidFill>
                  </a:tcPr>
                </a:tc>
                <a:extLst>
                  <a:ext uri="{0D108BD9-81ED-4DB2-BD59-A6C34878D82A}">
                    <a16:rowId xmlns:a16="http://schemas.microsoft.com/office/drawing/2014/main" val="1474153423"/>
                  </a:ext>
                </a:extLst>
              </a:tr>
              <a:tr h="548640">
                <a:tc>
                  <a:txBody>
                    <a:bodyPr/>
                    <a:lstStyle/>
                    <a:p>
                      <a:pPr algn="ctr"/>
                      <a:r>
                        <a:rPr lang="en-US" sz="2300" dirty="0">
                          <a:latin typeface="Calibri" panose="020F0502020204030204" pitchFamily="34" charset="0"/>
                          <a:cs typeface="Calibri" panose="020F0502020204030204" pitchFamily="34" charset="0"/>
                        </a:rPr>
                        <a:t>14, 30, 37-40</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Day of the Lord’s Wrath</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7</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(Trumpet, Bowls)</a:t>
                      </a:r>
                    </a:p>
                  </a:txBody>
                  <a:tcPr marL="133877" marR="133877" marT="60853" marB="60853" anchor="ctr"/>
                </a:tc>
                <a:extLst>
                  <a:ext uri="{0D108BD9-81ED-4DB2-BD59-A6C34878D82A}">
                    <a16:rowId xmlns:a16="http://schemas.microsoft.com/office/drawing/2014/main" val="859076214"/>
                  </a:ext>
                </a:extLst>
              </a:tr>
              <a:tr h="548640">
                <a:tc gridSpan="3">
                  <a:txBody>
                    <a:bodyPr/>
                    <a:lstStyle/>
                    <a:p>
                      <a:pPr algn="ctr"/>
                      <a:r>
                        <a:rPr lang="en-US" sz="1400" dirty="0">
                          <a:latin typeface="Calibri" panose="020F0502020204030204" pitchFamily="34" charset="0"/>
                          <a:cs typeface="Calibri" panose="020F0502020204030204" pitchFamily="34" charset="0"/>
                        </a:rPr>
                        <a:t>Alan </a:t>
                      </a:r>
                      <a:r>
                        <a:rPr lang="en-US" sz="1400" dirty="0" err="1">
                          <a:latin typeface="Calibri" panose="020F0502020204030204" pitchFamily="34" charset="0"/>
                          <a:cs typeface="Calibri" panose="020F0502020204030204" pitchFamily="34" charset="0"/>
                        </a:rPr>
                        <a:t>Kurschner</a:t>
                      </a:r>
                      <a:r>
                        <a:rPr lang="en-US" sz="1400" dirty="0">
                          <a:latin typeface="Calibri" panose="020F0502020204030204" pitchFamily="34" charset="0"/>
                          <a:cs typeface="Calibri" panose="020F0502020204030204" pitchFamily="34" charset="0"/>
                        </a:rPr>
                        <a:t>, The Antichrist Before the Day of the Lord: What Every Christian </a:t>
                      </a:r>
                    </a:p>
                    <a:p>
                      <a:pPr algn="ctr"/>
                      <a:r>
                        <a:rPr lang="en-US" sz="1400" dirty="0">
                          <a:latin typeface="Calibri" panose="020F0502020204030204" pitchFamily="34" charset="0"/>
                          <a:cs typeface="Calibri" panose="020F0502020204030204" pitchFamily="34" charset="0"/>
                        </a:rPr>
                        <a:t>Needs to Know About the Return of Christ (Pompton Lakes, NI: </a:t>
                      </a:r>
                      <a:r>
                        <a:rPr lang="en-US" sz="1400" dirty="0" err="1">
                          <a:latin typeface="Calibri" panose="020F0502020204030204" pitchFamily="34" charset="0"/>
                          <a:cs typeface="Calibri" panose="020F0502020204030204" pitchFamily="34" charset="0"/>
                        </a:rPr>
                        <a:t>Eschatos</a:t>
                      </a:r>
                      <a:r>
                        <a:rPr lang="en-US" sz="1400" dirty="0">
                          <a:latin typeface="Calibri" panose="020F0502020204030204" pitchFamily="34" charset="0"/>
                          <a:cs typeface="Calibri" panose="020F0502020204030204" pitchFamily="34" charset="0"/>
                        </a:rPr>
                        <a:t>, 2013, 99.</a:t>
                      </a:r>
                    </a:p>
                  </a:txBody>
                  <a:tcPr marL="133877" marR="133877" marT="60853" marB="60853" anchor="ctr"/>
                </a:tc>
                <a:tc hMerge="1">
                  <a:txBody>
                    <a:bodyPr/>
                    <a:lstStyle/>
                    <a:p>
                      <a:pPr algn="ctr"/>
                      <a:endParaRPr lang="en-US" sz="2000">
                        <a:latin typeface="Calibri" panose="020F0502020204030204" pitchFamily="34" charset="0"/>
                        <a:cs typeface="Calibri" panose="020F0502020204030204" pitchFamily="34" charset="0"/>
                      </a:endParaRPr>
                    </a:p>
                  </a:txBody>
                  <a:tcPr marL="133877" marR="133877" marT="60853" marB="60853" anchor="ctr"/>
                </a:tc>
                <a:tc hMerge="1">
                  <a:txBody>
                    <a:bodyPr/>
                    <a:lstStyle/>
                    <a:p>
                      <a:pPr algn="ctr"/>
                      <a:endParaRPr lang="en-US" sz="2000" dirty="0">
                        <a:latin typeface="Calibri" panose="020F0502020204030204" pitchFamily="34" charset="0"/>
                        <a:cs typeface="Calibri" panose="020F0502020204030204" pitchFamily="34" charset="0"/>
                      </a:endParaRPr>
                    </a:p>
                  </a:txBody>
                  <a:tcPr marL="133877" marR="133877" marT="60853" marB="60853" anchor="ctr"/>
                </a:tc>
                <a:extLst>
                  <a:ext uri="{0D108BD9-81ED-4DB2-BD59-A6C34878D82A}">
                    <a16:rowId xmlns:a16="http://schemas.microsoft.com/office/drawing/2014/main" val="3213313290"/>
                  </a:ext>
                </a:extLst>
              </a:tr>
            </a:tbl>
          </a:graphicData>
        </a:graphic>
      </p:graphicFrame>
    </p:spTree>
    <p:extLst>
      <p:ext uri="{BB962C8B-B14F-4D97-AF65-F5344CB8AC3E}">
        <p14:creationId xmlns:p14="http://schemas.microsoft.com/office/powerpoint/2010/main" val="2550514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0E629-10D1-4F29-BE90-61C1A75B7A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347787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will all be changed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0F9D63-A316-4952-95D3-13635600A7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4" y="3048000"/>
            <a:ext cx="147121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4654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E041F-1440-4293-2B44-C8B3491DB9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“16 </a:t>
            </a:r>
            <a:r>
              <a:rPr lang="en-US" sz="3400" dirty="0">
                <a:effectLst>
                  <a:outerShdw blurRad="38100" dist="38100" dir="2700000" algn="tl">
                    <a:srgbClr val="000000">
                      <a:alpha val="43137"/>
                    </a:srgbClr>
                  </a:outerShdw>
                </a:effectLst>
                <a:cs typeface="Calibri" panose="020F0502020204030204" pitchFamily="34" charset="0"/>
              </a:rPr>
              <a:t>For the Lord Himself will descend from heaven with a shout, with the voice of </a:t>
            </a:r>
            <a:r>
              <a:rPr lang="en-US" sz="3400" i="1" dirty="0">
                <a:effectLst>
                  <a:outerShdw blurRad="38100" dist="38100" dir="2700000" algn="tl">
                    <a:srgbClr val="000000">
                      <a:alpha val="43137"/>
                    </a:srgbClr>
                  </a:outerShdw>
                </a:effectLst>
                <a:cs typeface="Calibri" panose="020F0502020204030204" pitchFamily="34" charset="0"/>
              </a:rPr>
              <a:t>the</a:t>
            </a:r>
            <a:r>
              <a:rPr lang="en-US" sz="3400" dirty="0">
                <a:effectLst>
                  <a:outerShdw blurRad="38100" dist="38100" dir="2700000" algn="tl">
                    <a:srgbClr val="000000">
                      <a:alpha val="43137"/>
                    </a:srgbClr>
                  </a:outerShdw>
                </a:effectLst>
                <a:cs typeface="Calibri" panose="020F0502020204030204" pitchFamily="34" charset="0"/>
              </a:rPr>
              <a:t> archangel and with the trumpet of God, and the dead in Christ will rise first. </a:t>
            </a:r>
            <a:r>
              <a:rPr lang="en-US" sz="3400" baseline="30000" dirty="0">
                <a:effectLst>
                  <a:outerShdw blurRad="38100" dist="38100" dir="2700000" algn="tl">
                    <a:srgbClr val="000000">
                      <a:alpha val="43137"/>
                    </a:srgbClr>
                  </a:outerShdw>
                </a:effectLst>
                <a:cs typeface="Calibri" panose="020F0502020204030204" pitchFamily="34" charset="0"/>
              </a:rPr>
              <a:t>17 </a:t>
            </a:r>
            <a:r>
              <a:rPr lang="en-US" sz="3400" dirty="0">
                <a:effectLst>
                  <a:outerShdw blurRad="38100" dist="38100" dir="2700000" algn="tl">
                    <a:srgbClr val="000000">
                      <a:alpha val="43137"/>
                    </a:srgbClr>
                  </a:outerShdw>
                </a:effectLst>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caught up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harpazō</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together with them in the clouds to meet the Lord in the air, and so we shall always be with the Lord. </a:t>
            </a:r>
            <a:r>
              <a:rPr lang="en-US" sz="3400" baseline="30000" dirty="0">
                <a:effectLst>
                  <a:outerShdw blurRad="38100" dist="38100" dir="2700000" algn="tl">
                    <a:srgbClr val="000000">
                      <a:alpha val="43137"/>
                    </a:srgbClr>
                  </a:outerShdw>
                </a:effectLst>
                <a:cs typeface="Calibri" panose="020F0502020204030204" pitchFamily="34" charset="0"/>
              </a:rPr>
              <a:t>18 </a:t>
            </a:r>
            <a:r>
              <a:rPr lang="en-US" sz="3400" dirty="0">
                <a:effectLst>
                  <a:outerShdw blurRad="38100" dist="38100" dir="2700000" algn="tl">
                    <a:srgbClr val="000000">
                      <a:alpha val="43137"/>
                    </a:srgbClr>
                  </a:outerShdw>
                </a:effectLst>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FED2F-DB17-FFC3-191E-5CB9035CFE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2"/>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3" name="Picture 2">
            <a:extLst>
              <a:ext uri="{FF2B5EF4-FFF2-40B4-BE49-F238E27FC236}">
                <a16:creationId xmlns:a16="http://schemas.microsoft.com/office/drawing/2014/main" id="{4FA3C4DC-5F46-9DFB-0063-2D096B951747}"/>
              </a:ext>
            </a:extLst>
          </p:cNvPr>
          <p:cNvPicPr>
            <a:picLocks noChangeAspect="1"/>
          </p:cNvPicPr>
          <p:nvPr/>
        </p:nvPicPr>
        <p:blipFill rotWithShape="1">
          <a:blip r:embed="rId3"/>
          <a:srcRect b="8333"/>
          <a:stretch/>
        </p:blipFill>
        <p:spPr>
          <a:xfrm>
            <a:off x="4634206" y="2514600"/>
            <a:ext cx="292358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782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2369711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E014F-723E-8736-D743-B67DA5BA75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house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71302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CA828E-CED7-5FE6-C0E1-64545CA57A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3323987"/>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24:15-16, 20</a:t>
            </a:r>
          </a:p>
          <a:p>
            <a:pPr algn="just"/>
            <a:r>
              <a:rPr lang="en-US" sz="320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15</a:t>
            </a:r>
            <a:r>
              <a:rPr lang="en-US" sz="3200" b="1" baseline="300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Therefore when you see the </a:t>
            </a:r>
            <a:r>
              <a:rPr lang="en-US" sz="3200" cap="small" dirty="0">
                <a:latin typeface="Calibri" panose="020F0502020204030204" pitchFamily="34" charset="0"/>
                <a:cs typeface="Calibri" panose="020F0502020204030204" pitchFamily="34" charset="0"/>
              </a:rPr>
              <a:t>abomination of desolation</a:t>
            </a:r>
            <a:r>
              <a:rPr lang="en-US" sz="32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200" baseline="30000" dirty="0">
                <a:latin typeface="Calibri" panose="020F0502020204030204" pitchFamily="34" charset="0"/>
                <a:cs typeface="Calibri" panose="020F0502020204030204" pitchFamily="34" charset="0"/>
              </a:rPr>
              <a:t>16</a:t>
            </a:r>
            <a:r>
              <a:rPr lang="en-US" sz="3200" dirty="0">
                <a:latin typeface="Calibri" panose="020F0502020204030204" pitchFamily="34" charset="0"/>
                <a:cs typeface="Calibri" panose="020F0502020204030204" pitchFamily="34" charset="0"/>
              </a:rPr>
              <a:t> then those who are in </a:t>
            </a:r>
            <a:r>
              <a:rPr lang="en-US" sz="3200" b="1" u="sng" dirty="0">
                <a:solidFill>
                  <a:srgbClr val="FFFFCC"/>
                </a:solidFill>
                <a:latin typeface="Calibri" panose="020F0502020204030204" pitchFamily="34" charset="0"/>
                <a:cs typeface="Calibri" panose="020F0502020204030204" pitchFamily="34" charset="0"/>
              </a:rPr>
              <a:t>Judea</a:t>
            </a:r>
            <a:r>
              <a:rPr lang="en-US" sz="3200" dirty="0">
                <a:latin typeface="Calibri" panose="020F0502020204030204" pitchFamily="34" charset="0"/>
                <a:cs typeface="Calibri" panose="020F0502020204030204" pitchFamily="34" charset="0"/>
              </a:rPr>
              <a:t> must flee to the mountains…</a:t>
            </a:r>
            <a:r>
              <a:rPr lang="en-US" sz="3200" baseline="30000" dirty="0">
                <a:latin typeface="Calibri" panose="020F0502020204030204" pitchFamily="34" charset="0"/>
                <a:cs typeface="Calibri" panose="020F0502020204030204" pitchFamily="34" charset="0"/>
              </a:rPr>
              <a:t>20</a:t>
            </a:r>
            <a:r>
              <a:rPr lang="en-US" sz="3200" b="1" baseline="300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But pray that your flight will not be in the winter, or on </a:t>
            </a:r>
            <a:r>
              <a:rPr lang="en-US" sz="3200" b="1" u="sng" dirty="0">
                <a:solidFill>
                  <a:srgbClr val="FFFFCC"/>
                </a:solidFill>
                <a:latin typeface="Calibri" panose="020F0502020204030204" pitchFamily="34" charset="0"/>
                <a:cs typeface="Calibri" panose="020F0502020204030204" pitchFamily="34" charset="0"/>
              </a:rPr>
              <a:t>a Sabbath</a:t>
            </a:r>
            <a:r>
              <a:rPr lang="en-US" sz="32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C7B53EE-EE5E-4E14-A153-D8DA84723628}"/>
              </a:ext>
            </a:extLst>
          </p:cNvPr>
          <p:cNvPicPr>
            <a:picLocks noChangeAspect="1"/>
          </p:cNvPicPr>
          <p:nvPr/>
        </p:nvPicPr>
        <p:blipFill rotWithShape="1">
          <a:blip r:embed="rId3"/>
          <a:srcRect t="11111" b="9877"/>
          <a:stretch/>
        </p:blipFill>
        <p:spPr>
          <a:xfrm>
            <a:off x="5095875" y="3352800"/>
            <a:ext cx="2000251" cy="1463040"/>
          </a:xfrm>
          <a:prstGeom prst="rect">
            <a:avLst/>
          </a:prstGeom>
          <a:ln>
            <a:solidFill>
              <a:schemeClr val="tx1"/>
            </a:solidFill>
          </a:ln>
        </p:spPr>
      </p:pic>
    </p:spTree>
    <p:extLst>
      <p:ext uri="{BB962C8B-B14F-4D97-AF65-F5344CB8AC3E}">
        <p14:creationId xmlns:p14="http://schemas.microsoft.com/office/powerpoint/2010/main" val="23118462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6A8CA-445D-18F5-89F9-E246AA6D39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2"/>
            <a:ext cx="109728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6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6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6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in the holy mountain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6712" y="3307080"/>
            <a:ext cx="1718576" cy="1645920"/>
          </a:xfrm>
          <a:prstGeom prst="rect">
            <a:avLst/>
          </a:prstGeom>
        </p:spPr>
      </p:pic>
    </p:spTree>
    <p:extLst>
      <p:ext uri="{BB962C8B-B14F-4D97-AF65-F5344CB8AC3E}">
        <p14:creationId xmlns:p14="http://schemas.microsoft.com/office/powerpoint/2010/main" val="4525688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2209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28850" y="1371600"/>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4800600"/>
            <a:ext cx="32512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493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16913-08F4-3ED9-C4A5-60A3E96E48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01752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28850" y="1371600"/>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4800600"/>
            <a:ext cx="32512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0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CF5D2B-6573-45E5-B740-72974A0FE764}"/>
              </a:ext>
            </a:extLst>
          </p:cNvPr>
          <p:cNvPicPr>
            <a:picLocks noChangeAspect="1"/>
          </p:cNvPicPr>
          <p:nvPr/>
        </p:nvPicPr>
        <p:blipFill>
          <a:blip r:embed="rId2"/>
          <a:stretch>
            <a:fillRect/>
          </a:stretch>
        </p:blipFill>
        <p:spPr>
          <a:xfrm>
            <a:off x="2131311" y="457200"/>
            <a:ext cx="7929381" cy="5943600"/>
          </a:xfrm>
          <a:prstGeom prst="rect">
            <a:avLst/>
          </a:prstGeom>
        </p:spPr>
      </p:pic>
    </p:spTree>
    <p:extLst>
      <p:ext uri="{BB962C8B-B14F-4D97-AF65-F5344CB8AC3E}">
        <p14:creationId xmlns:p14="http://schemas.microsoft.com/office/powerpoint/2010/main" val="521903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149927"/>
            <a:ext cx="10972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6450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152400"/>
            <a:ext cx="109728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When Will the Rapture Take Place </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149927"/>
            <a:ext cx="10972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078747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EC3091-9F84-AC10-A1D3-E7D426524D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2"/>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9:24</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6B222-06F5-D5C5-8E6B-A012C87CD9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Jeremiah 30:7</a:t>
            </a:r>
            <a:endParaRPr lang="en-US" sz="4000" kern="1200" dirty="0">
              <a:solidFill>
                <a:srgbClr val="00FFFF"/>
              </a:solidFill>
              <a:effectLst>
                <a:outerShdw blurRad="38100" dist="38100" dir="2700000" algn="tl">
                  <a:srgbClr val="000000">
                    <a:alpha val="43137"/>
                  </a:srgbClr>
                </a:outerShdw>
              </a:effectLst>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7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3352800" y="1828800"/>
            <a:ext cx="8229600" cy="2987040"/>
          </a:xfrm>
        </p:spPr>
        <p:txBody>
          <a:bodyPr/>
          <a:lstStyle/>
          <a:p>
            <a:pPr marL="0" indent="0" algn="just">
              <a:buNone/>
            </a:pPr>
            <a:r>
              <a:rPr lang="en-US" dirty="0">
                <a:effectLst/>
              </a:rPr>
              <a:t>“The prewrath Rapture view is different from the normal pretribulational view in that it does not consistently distinguish between God's program with Israel and His program with the church. The way it differs is that it has the church in Israel's seventieth week...”</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3B17536E-5DE8-4003-A8D5-CC8DD1540766}"/>
              </a:ext>
            </a:extLst>
          </p:cNvPr>
          <p:cNvSpPr/>
          <p:nvPr/>
        </p:nvSpPr>
        <p:spPr>
          <a:xfrm>
            <a:off x="2287755" y="152400"/>
            <a:ext cx="7616490" cy="1215717"/>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Robert Lightner</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Last Days Handbook: A Complete Guide to the End Times, Including the Meaning of the Year 2000 in Bible Prophecy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 ed. (Nashville: Thomas Nelson, 1997), 95.</a:t>
            </a:r>
          </a:p>
        </p:txBody>
      </p:sp>
      <p:pic>
        <p:nvPicPr>
          <p:cNvPr id="2" name="Picture 1">
            <a:extLst>
              <a:ext uri="{FF2B5EF4-FFF2-40B4-BE49-F238E27FC236}">
                <a16:creationId xmlns:a16="http://schemas.microsoft.com/office/drawing/2014/main" id="{3107E14A-6AE8-B673-358E-85859723AB6D}"/>
              </a:ext>
            </a:extLst>
          </p:cNvPr>
          <p:cNvPicPr>
            <a:picLocks noChangeAspect="1"/>
          </p:cNvPicPr>
          <p:nvPr/>
        </p:nvPicPr>
        <p:blipFill rotWithShape="1">
          <a:blip r:embed="rId8"/>
          <a:srcRect l="23600" t="19908" r="25200"/>
          <a:stretch/>
        </p:blipFill>
        <p:spPr>
          <a:xfrm>
            <a:off x="609592" y="1981200"/>
            <a:ext cx="2520268" cy="2834640"/>
          </a:xfrm>
          <a:prstGeom prst="rect">
            <a:avLst/>
          </a:prstGeom>
          <a:ln>
            <a:solidFill>
              <a:schemeClr val="tx1"/>
            </a:solidFill>
          </a:ln>
        </p:spPr>
      </p:pic>
    </p:spTree>
    <p:extLst>
      <p:ext uri="{BB962C8B-B14F-4D97-AF65-F5344CB8AC3E}">
        <p14:creationId xmlns:p14="http://schemas.microsoft.com/office/powerpoint/2010/main" val="2633672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8006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 . . The Pre-Wrath view sees the Church as being on earth during a large part of Daniel's 70th week (the Church will be on earth, according to Rosenthal's charts, for approximately 3/4 of the last seven years, or approximately five years or more).  This mixes up and confuses God's purpose for Israel and God's purpose for the Church. THE CHURCH HAS NEVER AND WILL NEVER BE PRESENT ON EARTH DURING ANY OF ISRAEL'S 70 WEEKS. The Church began after the 69th week ended and the Church will be raptured before the 70th week begins.... ”</a:t>
            </a:r>
          </a:p>
        </p:txBody>
      </p:sp>
      <p:sp>
        <p:nvSpPr>
          <p:cNvPr id="4" name="Rectangle 2">
            <a:extLst>
              <a:ext uri="{FF2B5EF4-FFF2-40B4-BE49-F238E27FC236}">
                <a16:creationId xmlns:a16="http://schemas.microsoft.com/office/drawing/2014/main" id="{3C2C9E9E-6C7D-992E-7BCF-87726E5C2A48}"/>
              </a:ext>
            </a:extLst>
          </p:cNvPr>
          <p:cNvSpPr>
            <a:spLocks noGrp="1" noChangeArrowheads="1"/>
          </p:cNvSpPr>
          <p:nvPr>
            <p:ph type="title"/>
          </p:nvPr>
        </p:nvSpPr>
        <p:spPr>
          <a:xfrm>
            <a:off x="2438400" y="152400"/>
            <a:ext cx="7315200" cy="914400"/>
          </a:xfrm>
        </p:spPr>
        <p:txBody>
          <a:bodyPr/>
          <a:lstStyle/>
          <a:p>
            <a:pPr algn="ctr"/>
            <a:r>
              <a:rPr lang="en-US" sz="3600" dirty="0"/>
              <a:t>George Zeller</a:t>
            </a:r>
            <a:endParaRPr lang="en-US" sz="2000" dirty="0"/>
          </a:p>
        </p:txBody>
      </p:sp>
      <p:pic>
        <p:nvPicPr>
          <p:cNvPr id="5" name="Picture 4">
            <a:extLst>
              <a:ext uri="{FF2B5EF4-FFF2-40B4-BE49-F238E27FC236}">
                <a16:creationId xmlns:a16="http://schemas.microsoft.com/office/drawing/2014/main" id="{37791044-ECB6-55DF-5B98-12A631EADE44}"/>
              </a:ext>
            </a:extLst>
          </p:cNvPr>
          <p:cNvPicPr>
            <a:picLocks noChangeAspect="1"/>
          </p:cNvPicPr>
          <p:nvPr/>
        </p:nvPicPr>
        <p:blipFill>
          <a:blip r:embed="rId2"/>
          <a:stretch>
            <a:fillRect/>
          </a:stretch>
        </p:blipFill>
        <p:spPr>
          <a:xfrm>
            <a:off x="609600" y="76200"/>
            <a:ext cx="844062" cy="1097280"/>
          </a:xfrm>
          <a:prstGeom prst="rect">
            <a:avLst/>
          </a:prstGeom>
          <a:ln w="28575">
            <a:solidFill>
              <a:schemeClr val="tx1"/>
            </a:solidFill>
          </a:ln>
        </p:spPr>
      </p:pic>
      <p:sp>
        <p:nvSpPr>
          <p:cNvPr id="6" name="TextBox 5">
            <a:extLst>
              <a:ext uri="{FF2B5EF4-FFF2-40B4-BE49-F238E27FC236}">
                <a16:creationId xmlns:a16="http://schemas.microsoft.com/office/drawing/2014/main" id="{AFB29252-0B57-C977-149A-64EBD8BD908C}"/>
              </a:ext>
            </a:extLst>
          </p:cNvPr>
          <p:cNvSpPr txBox="1"/>
          <p:nvPr/>
        </p:nvSpPr>
        <p:spPr>
          <a:xfrm>
            <a:off x="609600" y="6477000"/>
            <a:ext cx="10972800" cy="338554"/>
          </a:xfrm>
          <a:prstGeom prst="rect">
            <a:avLst/>
          </a:prstGeom>
          <a:noFill/>
        </p:spPr>
        <p:txBody>
          <a:bodyPr wrap="square">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"Pre-Wrath Confusion," online: http://www.middletownbiblechurch.org/proph/prewrath.htm, accessed 01 September 2015.</a:t>
            </a:r>
          </a:p>
        </p:txBody>
      </p:sp>
    </p:spTree>
    <p:extLst>
      <p:ext uri="{BB962C8B-B14F-4D97-AF65-F5344CB8AC3E}">
        <p14:creationId xmlns:p14="http://schemas.microsoft.com/office/powerpoint/2010/main" val="379096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909565" y="228600"/>
            <a:ext cx="637287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Arnold G. Fruchtenbaum</a:t>
            </a:r>
            <a:br>
              <a:rPr lang="en-US" sz="24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“Israel and the Church,” in Issues in Dispensationalism, ed. Wesley R. Willis and John R. Master (Chicago: Moody, 1994), 118.</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280"/>
            <a:ext cx="10972800" cy="22022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book of Acts, both Israel and the church exist simultaneously. The term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used twenty times and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ekklēsia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(church) nineteen times, yet the two groups are always kept distinct.”</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4"/>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76200"/>
            <a:ext cx="820011" cy="1097280"/>
          </a:xfrm>
          <a:prstGeom prst="rect">
            <a:avLst/>
          </a:prstGeom>
          <a:ln>
            <a:solidFill>
              <a:schemeClr val="tx1"/>
            </a:solidFill>
          </a:ln>
        </p:spPr>
      </p:pic>
      <p:pic>
        <p:nvPicPr>
          <p:cNvPr id="4" name="Picture 3">
            <a:extLst>
              <a:ext uri="{FF2B5EF4-FFF2-40B4-BE49-F238E27FC236}">
                <a16:creationId xmlns:a16="http://schemas.microsoft.com/office/drawing/2014/main" id="{1BBA5885-529F-4616-9595-386E1A97DD8E}"/>
              </a:ext>
            </a:extLst>
          </p:cNvPr>
          <p:cNvPicPr>
            <a:picLocks noChangeAspect="1"/>
          </p:cNvPicPr>
          <p:nvPr/>
        </p:nvPicPr>
        <p:blipFill rotWithShape="1">
          <a:blip r:embed="rId6"/>
          <a:srcRect l="4056" t="5020" r="4524" b="22700"/>
          <a:stretch/>
        </p:blipFill>
        <p:spPr>
          <a:xfrm>
            <a:off x="609600" y="4280160"/>
            <a:ext cx="10972800" cy="2223069"/>
          </a:xfrm>
          <a:prstGeom prst="rect">
            <a:avLst/>
          </a:prstGeom>
        </p:spPr>
      </p:pic>
    </p:spTree>
    <p:extLst>
      <p:ext uri="{BB962C8B-B14F-4D97-AF65-F5344CB8AC3E}">
        <p14:creationId xmlns:p14="http://schemas.microsoft.com/office/powerpoint/2010/main" val="268478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08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149927"/>
            <a:ext cx="10972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19028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ADB0E3-1A9D-802B-6C81-E58E5E4180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7" y="2971800"/>
            <a:ext cx="2461193" cy="1828800"/>
          </a:xfrm>
          <a:prstGeom prst="rect">
            <a:avLst/>
          </a:prstGeom>
        </p:spPr>
      </p:pic>
    </p:spTree>
    <p:extLst>
      <p:ext uri="{BB962C8B-B14F-4D97-AF65-F5344CB8AC3E}">
        <p14:creationId xmlns:p14="http://schemas.microsoft.com/office/powerpoint/2010/main" val="838273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152400"/>
            <a:ext cx="7772400" cy="9144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Revelation 1:19</a:t>
            </a:r>
          </a:p>
        </p:txBody>
      </p:sp>
      <p:sp>
        <p:nvSpPr>
          <p:cNvPr id="125955" name="Rectangle 3"/>
          <p:cNvSpPr>
            <a:spLocks noGrp="1" noChangeArrowheads="1"/>
          </p:cNvSpPr>
          <p:nvPr>
            <p:ph idx="1"/>
          </p:nvPr>
        </p:nvSpPr>
        <p:spPr>
          <a:xfrm>
            <a:off x="3386140" y="1600203"/>
            <a:ext cx="5419725" cy="2514599"/>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 (1)</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(2–3)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(4–22)</a:t>
            </a:r>
          </a:p>
        </p:txBody>
      </p:sp>
      <p:pic>
        <p:nvPicPr>
          <p:cNvPr id="2" name="Picture 1">
            <a:extLst>
              <a:ext uri="{FF2B5EF4-FFF2-40B4-BE49-F238E27FC236}">
                <a16:creationId xmlns:a16="http://schemas.microsoft.com/office/drawing/2014/main" id="{82AEFEEA-9A3F-444F-A8F6-BB52A16677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3350" y="4191000"/>
            <a:ext cx="3045300" cy="2286000"/>
          </a:xfrm>
          <a:prstGeom prst="rect">
            <a:avLst/>
          </a:prstGeom>
          <a:ln>
            <a:solidFill>
              <a:schemeClr val="bg2"/>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1824"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10A-9B5D-94C6-E7DA-311EB424FB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2834294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09800" y="152400"/>
            <a:ext cx="77724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God’s Work Through Israel</a:t>
            </a:r>
          </a:p>
        </p:txBody>
      </p:sp>
      <p:sp>
        <p:nvSpPr>
          <p:cNvPr id="3" name="Content Placeholder 2"/>
          <p:cNvSpPr>
            <a:spLocks noGrp="1"/>
          </p:cNvSpPr>
          <p:nvPr>
            <p:ph idx="1"/>
          </p:nvPr>
        </p:nvSpPr>
        <p:spPr>
          <a:xfrm>
            <a:off x="2595564" y="1600201"/>
            <a:ext cx="7000875" cy="2286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7 – 144,000 Jews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11 – Two Jewish witnesses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12 – Israel flees</a:t>
            </a:r>
            <a:endParaRPr lang="en-US" sz="2400" dirty="0">
              <a:solidFill>
                <a:schemeClr val="bg1"/>
              </a:solidFill>
              <a:effectLst>
                <a:outerShdw blurRad="38100" dist="38100" dir="2700000" algn="tl">
                  <a:srgbClr val="000000">
                    <a:alpha val="43137"/>
                  </a:srgbClr>
                </a:outerShdw>
              </a:effectLst>
            </a:endParaRPr>
          </a:p>
          <a:p>
            <a:pPr marL="0" indent="0" eaLnBrk="1" hangingPunct="1">
              <a:buNone/>
              <a:defRPr/>
            </a:pPr>
            <a:endParaRPr lang="en-US" sz="2400" dirty="0">
              <a:solidFill>
                <a:schemeClr val="bg1"/>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58E6ED5-E373-4874-AB87-431DD72A2B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6761" y="4191000"/>
            <a:ext cx="3078478" cy="2286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1C45F-0B05-DAE7-EF5C-4DA6B2A988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50:5 (NKJV)</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Me, Those who have made a covenant with Me by sacrifice.”</a:t>
            </a:r>
          </a:p>
        </p:txBody>
      </p:sp>
      <p:pic>
        <p:nvPicPr>
          <p:cNvPr id="2054" name="Picture 6" descr="Image result for saints bible">
            <a:extLst>
              <a:ext uri="{FF2B5EF4-FFF2-40B4-BE49-F238E27FC236}">
                <a16:creationId xmlns:a16="http://schemas.microsoft.com/office/drawing/2014/main" id="{E0A77303-9CCF-4FC0-9194-993A103115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7277" y="2438400"/>
            <a:ext cx="4377446"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618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ECF03-28BA-EF28-7D14-50CF66E8CC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149:1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“Praise the Lord! Sing to the Lord a new song, And His praise in the assembly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Image result for saints bible">
            <a:extLst>
              <a:ext uri="{FF2B5EF4-FFF2-40B4-BE49-F238E27FC236}">
                <a16:creationId xmlns:a16="http://schemas.microsoft.com/office/drawing/2014/main" id="{D658C7BC-C7BB-4773-AA6C-3FF13F8F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7277" y="2438400"/>
            <a:ext cx="4377446"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3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1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149927"/>
            <a:ext cx="10972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440539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7F3E4-CFC2-4A87-9134-C820B12A75FF}"/>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pic>
        <p:nvPicPr>
          <p:cNvPr id="2" name="Picture 2">
            <a:extLst>
              <a:ext uri="{FF2B5EF4-FFF2-40B4-BE49-F238E27FC236}">
                <a16:creationId xmlns:a16="http://schemas.microsoft.com/office/drawing/2014/main" id="{2E5EC097-7989-C5AE-D4A2-62C7FCD8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688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C57CC-7E3E-A740-9EEE-914603FF48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1"/>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day of the Lord is near, Near and coming very quickly; Listen, the day of the Lord!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day is a day of anger, A day of trouble and distress, A day of destruction and desolation, A day of darkness and gloom, A day of clouds and thick darkness</a:t>
            </a:r>
            <a:r>
              <a:rPr lang="en-US" sz="2800" dirty="0"/>
              <a:t>.</a:t>
            </a:r>
          </a:p>
        </p:txBody>
      </p:sp>
    </p:spTree>
    <p:extLst>
      <p:ext uri="{BB962C8B-B14F-4D97-AF65-F5344CB8AC3E}">
        <p14:creationId xmlns:p14="http://schemas.microsoft.com/office/powerpoint/2010/main" val="362627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1B9089-9A69-3F67-FCB7-D956EAC4FA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1"/>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anger,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trouble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t>.</a:t>
            </a:r>
          </a:p>
        </p:txBody>
      </p:sp>
    </p:spTree>
    <p:extLst>
      <p:ext uri="{BB962C8B-B14F-4D97-AF65-F5344CB8AC3E}">
        <p14:creationId xmlns:p14="http://schemas.microsoft.com/office/powerpoint/2010/main" val="232235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28850" y="1371600"/>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4800600"/>
            <a:ext cx="32512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0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893A9C-6FDD-2A2A-891A-7A2E42DBD7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1"/>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trouble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t>.</a:t>
            </a:r>
          </a:p>
        </p:txBody>
      </p:sp>
    </p:spTree>
    <p:extLst>
      <p:ext uri="{BB962C8B-B14F-4D97-AF65-F5344CB8AC3E}">
        <p14:creationId xmlns:p14="http://schemas.microsoft.com/office/powerpoint/2010/main" val="544116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7A14F-8E86-5B59-FD22-B0FC726C01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1"/>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trouble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t>.</a:t>
            </a:r>
          </a:p>
        </p:txBody>
      </p:sp>
    </p:spTree>
    <p:extLst>
      <p:ext uri="{BB962C8B-B14F-4D97-AF65-F5344CB8AC3E}">
        <p14:creationId xmlns:p14="http://schemas.microsoft.com/office/powerpoint/2010/main" val="1594935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51437-899F-2A6A-4B3E-ED2EE9E3C2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3" name="Picture 2">
            <a:extLst>
              <a:ext uri="{FF2B5EF4-FFF2-40B4-BE49-F238E27FC236}">
                <a16:creationId xmlns:a16="http://schemas.microsoft.com/office/drawing/2014/main" id="{C1733951-0428-B922-4348-98610EACFC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315288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57500" y="1524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609600" y="1371600"/>
            <a:ext cx="10972800" cy="4038600"/>
          </a:xfrm>
        </p:spPr>
        <p:txBody>
          <a:bodyPr/>
          <a:lstStyle/>
          <a:p>
            <a:pPr marL="0" indent="0" algn="just">
              <a:buNone/>
              <a:defRPr/>
            </a:pPr>
            <a:r>
              <a:rPr lang="en-US" dirty="0">
                <a:effectLst>
                  <a:outerShdw blurRad="38100" dist="38100" dir="2700000" algn="tl">
                    <a:srgbClr val="000000">
                      <a:alpha val="43137"/>
                    </a:srgbClr>
                  </a:outerShdw>
                </a:effectLst>
              </a:rPr>
              <a:t>“In Revelation 6:17 again the equivalent phrase ‘for the great day of his wrath is come [aorist]’ can be demonstrated to have but one meaning: God’s day of the Lord’s wrath is impending. It is about to happen; it has not yet occurred. There is no legitimate way that the phrase ‘the great day of his wrath is come’ in the context of Revelation 6:17 can be made retroactive to include the first six seals…Contextually, therefore, once again God‘s wrath cannot be understood to include the first six seals.”</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2857500" y="6248400"/>
            <a:ext cx="6477000" cy="523220"/>
          </a:xfrm>
          <a:prstGeom prst="rect">
            <a:avLst/>
          </a:prstGeom>
          <a:noFill/>
        </p:spPr>
        <p:txBody>
          <a:bodyPr wrap="square">
            <a:spAutoFit/>
          </a:bodyPr>
          <a:lstStyle/>
          <a:p>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166, 71.</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6923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2933700" y="152400"/>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609600" y="1582738"/>
            <a:ext cx="10972800" cy="51054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cs typeface="Calibri" panose="020F0502020204030204" pitchFamily="34" charset="0"/>
              </a:rPr>
              <a:t>"Mankind in his rebellion correctly analyzes the cosmic and terrestrial disturbances as a part of the great end-time day of wrath from the one sitting on the throne and from the Lamb.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verb </a:t>
            </a:r>
            <a:r>
              <a:rPr lang="en-US" sz="2800" b="1" i="1" u="sng" dirty="0">
                <a:solidFill>
                  <a:srgbClr val="FFFFCC"/>
                </a:solidFill>
                <a:effectLst>
                  <a:outerShdw blurRad="38100" dist="38100" dir="2700000" algn="tl">
                    <a:srgbClr val="000000">
                      <a:alpha val="43137"/>
                    </a:srgbClr>
                  </a:outerShdw>
                </a:effectLst>
                <a:cs typeface="Calibri" panose="020F0502020204030204" pitchFamily="34" charset="0"/>
              </a:rPr>
              <a:t>ēlethen</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 (‘has come’) is aorist indicative, referring to a previous arrival of wrath, not something that is about to take place</a:t>
            </a:r>
            <a:r>
              <a:rPr lang="en-US" sz="2800" dirty="0">
                <a:effectLst>
                  <a:outerShdw blurRad="38100" dist="38100" dir="2700000" algn="tl">
                    <a:srgbClr val="000000">
                      <a:alpha val="43137"/>
                    </a:srgbClr>
                  </a:outerShdw>
                </a:effectLst>
                <a:cs typeface="Calibri" panose="020F0502020204030204" pitchFamily="34" charset="0"/>
              </a:rPr>
              <a:t>.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a:t>
            </a:r>
            <a:r>
              <a:rPr lang="en-US" sz="2800" dirty="0">
                <a:effectLst>
                  <a:outerShdw blurRad="38100" dist="38100" dir="2700000" algn="tl">
                    <a:srgbClr val="000000">
                      <a:alpha val="43137"/>
                    </a:srgbClr>
                  </a:outerShdw>
                </a:effectLst>
                <a:cs typeface="Calibri" panose="020F0502020204030204" pitchFamily="34" charset="0"/>
              </a:rPr>
              <a:t>."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4612"/>
            <a:ext cx="785293"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113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295400"/>
            <a:ext cx="10972800" cy="4876800"/>
          </a:xfrm>
        </p:spPr>
        <p:txBody>
          <a:bodyPr/>
          <a:lstStyle/>
          <a:p>
            <a:pPr marL="0" indent="0" algn="just">
              <a:spcBef>
                <a:spcPts val="0"/>
              </a:spcBef>
              <a:buNone/>
            </a:pPr>
            <a:r>
              <a:rPr lang="en-US" sz="2800" dirty="0">
                <a:effectLst>
                  <a:outerShdw blurRad="38100" dist="38100" dir="2700000" algn="tl">
                    <a:srgbClr val="000000">
                      <a:alpha val="43137"/>
                    </a:srgbClr>
                  </a:outerShdw>
                </a:effectLst>
              </a:rPr>
              <a:t>“...Rosenthal. For he constantly asserts that the outpoured wrath of God does not commence until Revelation 8:1, the seventh seal, which immediately introduces the unprecedented judgments of the seven trumpets…Even the most casual reading of Revelation 6:12-17 reveals that the cry of verses 6-17 is a scream of terror from the wicked, rebellious human leaders who have endured war and famine, death and destruction, a shattering earthquake, and a frightful disruption of heavenly bodies under the earlier judgments. Obviously, they are responding to past judgment and not judgments yet to come, for wicked men have no ability to speak a prophecy! It is true that the aorist tense normally has no time significance.”</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pic>
        <p:nvPicPr>
          <p:cNvPr id="3074" name="Picture 2" descr="KEPT FROM HOUR By Gerald B. Stanton | eBay">
            <a:extLst>
              <a:ext uri="{FF2B5EF4-FFF2-40B4-BE49-F238E27FC236}">
                <a16:creationId xmlns:a16="http://schemas.microsoft.com/office/drawing/2014/main" id="{4134B626-FEB6-4470-A0F5-DAE63840BA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76200"/>
            <a:ext cx="69348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C3BA16-8FE2-49E7-B682-66656E701DB7}"/>
              </a:ext>
            </a:extLst>
          </p:cNvPr>
          <p:cNvSpPr txBox="1"/>
          <p:nvPr/>
        </p:nvSpPr>
        <p:spPr>
          <a:xfrm>
            <a:off x="2058429" y="6248400"/>
            <a:ext cx="8075142" cy="584775"/>
          </a:xfrm>
          <a:prstGeom prst="rect">
            <a:avLst/>
          </a:prstGeom>
          <a:noFill/>
        </p:spPr>
        <p:txBody>
          <a:bodyPr wrap="square">
            <a:spAutoFit/>
          </a:bodyPr>
          <a:lstStyle/>
          <a:p>
            <a:pPr algn="ctr">
              <a:defRPr/>
            </a:pP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Gerald B. Stanton,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Schoettle</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1991), 387-88.</a:t>
            </a:r>
            <a:endParaRPr lang="en-US" sz="1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3067050" y="1524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spTree>
    <p:extLst>
      <p:ext uri="{BB962C8B-B14F-4D97-AF65-F5344CB8AC3E}">
        <p14:creationId xmlns:p14="http://schemas.microsoft.com/office/powerpoint/2010/main" val="2806707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295401"/>
            <a:ext cx="10972800" cy="4659243"/>
          </a:xfrm>
        </p:spPr>
        <p:txBody>
          <a:bodyPr/>
          <a:lstStyle/>
          <a:p>
            <a:pPr marL="0" indent="0" algn="just">
              <a:spcBef>
                <a:spcPts val="0"/>
              </a:spcBef>
              <a:buNone/>
            </a:pPr>
            <a:r>
              <a:rPr lang="en-US" sz="2800" dirty="0">
                <a:effectLst>
                  <a:outerShdw blurRad="38100" dist="38100" dir="2700000" algn="tl">
                    <a:srgbClr val="000000">
                      <a:alpha val="43137"/>
                    </a:srgbClr>
                  </a:outerShdw>
                </a:effectLst>
              </a:rPr>
              <a:t>“But the verb </a:t>
            </a:r>
            <a:r>
              <a:rPr lang="en-US" sz="2800" i="1" dirty="0" err="1">
                <a:effectLst>
                  <a:outerShdw blurRad="38100" dist="38100" dir="2700000" algn="tl">
                    <a:srgbClr val="000000">
                      <a:alpha val="43137"/>
                    </a:srgbClr>
                  </a:outerShdw>
                </a:effectLst>
              </a:rPr>
              <a:t>ēlethen</a:t>
            </a:r>
            <a:r>
              <a:rPr lang="en-US" sz="2800" dirty="0">
                <a:effectLst>
                  <a:outerShdw blurRad="38100" dist="38100" dir="2700000" algn="tl">
                    <a:srgbClr val="000000">
                      <a:alpha val="43137"/>
                    </a:srgbClr>
                  </a:outerShdw>
                </a:effectLst>
              </a:rPr>
              <a:t> is in the aorist tense and indicative mood, and when this occurs it refers to a </a:t>
            </a:r>
            <a:r>
              <a:rPr lang="en-US" sz="2800" i="1" dirty="0">
                <a:effectLst>
                  <a:outerShdw blurRad="38100" dist="38100" dir="2700000" algn="tl">
                    <a:srgbClr val="000000">
                      <a:alpha val="43137"/>
                    </a:srgbClr>
                  </a:outerShdw>
                </a:effectLst>
              </a:rPr>
              <a:t>past action</a:t>
            </a:r>
            <a:r>
              <a:rPr lang="en-US" sz="2800" dirty="0">
                <a:effectLst>
                  <a:outerShdw blurRad="38100" dist="38100" dir="2700000" algn="tl">
                    <a:srgbClr val="000000">
                      <a:alpha val="43137"/>
                    </a:srgbClr>
                  </a:outerShdw>
                </a:effectLst>
              </a:rPr>
              <a:t> and not to a future [H. E. Dana and Julius R. </a:t>
            </a:r>
            <a:r>
              <a:rPr lang="en-US" sz="2800" dirty="0" err="1">
                <a:effectLst>
                  <a:outerShdw blurRad="38100" dist="38100" dir="2700000" algn="tl">
                    <a:srgbClr val="000000">
                      <a:alpha val="43137"/>
                    </a:srgbClr>
                  </a:outerShdw>
                </a:effectLst>
              </a:rPr>
              <a:t>Mantey</a:t>
            </a: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A Manual Grammar of the Greek New Testament</a:t>
            </a:r>
            <a:r>
              <a:rPr lang="en-US" sz="2800" dirty="0">
                <a:effectLst>
                  <a:outerShdw blurRad="38100" dist="38100" dir="2700000" algn="tl">
                    <a:srgbClr val="000000">
                      <a:alpha val="43137"/>
                    </a:srgbClr>
                  </a:outerShdw>
                </a:effectLst>
              </a:rPr>
              <a:t> (New York: Macmillan, 1950), 178]. Hence, the proper translation is ‘the great day of his wrath </a:t>
            </a:r>
            <a:r>
              <a:rPr lang="en-US" sz="2800" i="1" dirty="0">
                <a:effectLst>
                  <a:outerShdw blurRad="38100" dist="38100" dir="2700000" algn="tl">
                    <a:srgbClr val="000000">
                      <a:alpha val="43137"/>
                    </a:srgbClr>
                  </a:outerShdw>
                </a:effectLst>
              </a:rPr>
              <a:t>is come</a:t>
            </a:r>
            <a:r>
              <a:rPr lang="en-US" sz="2800" dirty="0">
                <a:effectLst>
                  <a:outerShdw blurRad="38100" dist="38100" dir="2700000" algn="tl">
                    <a:srgbClr val="000000">
                      <a:alpha val="43137"/>
                    </a:srgbClr>
                  </a:outerShdw>
                </a:effectLst>
              </a:rPr>
              <a:t>,’ or as the vast majority of translators put it, the great day of his wrath </a:t>
            </a:r>
            <a:r>
              <a:rPr lang="en-US" sz="2800" i="1" dirty="0">
                <a:effectLst>
                  <a:outerShdw blurRad="38100" dist="38100" dir="2700000" algn="tl">
                    <a:srgbClr val="000000">
                      <a:alpha val="43137"/>
                    </a:srgbClr>
                  </a:outerShdw>
                </a:effectLst>
              </a:rPr>
              <a:t>has come</a:t>
            </a:r>
            <a:r>
              <a:rPr lang="en-US" sz="2800" dirty="0">
                <a:effectLst>
                  <a:outerShdw blurRad="38100" dist="38100" dir="2700000" algn="tl">
                    <a:srgbClr val="000000">
                      <a:alpha val="43137"/>
                    </a:srgbClr>
                  </a:outerShdw>
                </a:effectLst>
              </a:rPr>
              <a:t>.’ It is a major error to force the translation to declare, ‘the great day of his wrath </a:t>
            </a:r>
            <a:r>
              <a:rPr lang="en-US" sz="2800" i="1" dirty="0">
                <a:effectLst>
                  <a:outerShdw blurRad="38100" dist="38100" dir="2700000" algn="tl">
                    <a:srgbClr val="000000">
                      <a:alpha val="43137"/>
                    </a:srgbClr>
                  </a:outerShdw>
                </a:effectLst>
              </a:rPr>
              <a:t>will come</a:t>
            </a:r>
            <a:r>
              <a:rPr lang="en-US" sz="2800" dirty="0">
                <a:effectLst>
                  <a:outerShdw blurRad="38100" dist="38100" dir="2700000" algn="tl">
                    <a:srgbClr val="000000">
                      <a:alpha val="43137"/>
                    </a:srgbClr>
                  </a:outerShdw>
                </a:effectLst>
              </a:rPr>
              <a:t>.’ One can only conclude that this strong reference to the wrath of God is the direct response of the wicked to their shattering experience under the first six seals, and not a veiled prophecy of coming trumpet judgments.”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2058429" y="6248400"/>
            <a:ext cx="8075142" cy="584775"/>
          </a:xfrm>
          <a:prstGeom prst="rect">
            <a:avLst/>
          </a:prstGeom>
          <a:noFill/>
        </p:spPr>
        <p:txBody>
          <a:bodyPr wrap="square">
            <a:spAutoFit/>
          </a:bodyPr>
          <a:lstStyle/>
          <a:p>
            <a:pPr algn="ctr">
              <a:defRPr/>
            </a:pP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Gerald B. Stanton,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Schoettle</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1991), 388.</a:t>
            </a:r>
            <a:endParaRPr lang="en-US" sz="1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3067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pic>
        <p:nvPicPr>
          <p:cNvPr id="2" name="Picture 2" descr="KEPT FROM HOUR By Gerald B. Stanton | eBay">
            <a:extLst>
              <a:ext uri="{FF2B5EF4-FFF2-40B4-BE49-F238E27FC236}">
                <a16:creationId xmlns:a16="http://schemas.microsoft.com/office/drawing/2014/main" id="{B10F4723-007C-E1FE-441D-60B6F35410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76200"/>
            <a:ext cx="69348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70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744"/>
            <a:ext cx="10972800" cy="1980456"/>
          </a:xfrm>
        </p:spPr>
        <p:txBody>
          <a:bodyPr/>
          <a:lstStyle/>
          <a:p>
            <a:pPr marL="0" indent="0" algn="just">
              <a:spcBef>
                <a:spcPts val="0"/>
              </a:spcBef>
              <a:buNone/>
              <a:defRPr/>
            </a:pPr>
            <a:r>
              <a:rPr lang="en-US" sz="3000" dirty="0">
                <a:effectLst/>
              </a:rPr>
              <a:t>“</a:t>
            </a:r>
            <a:r>
              <a:rPr lang="en-US" sz="3000" b="1" u="sng" dirty="0">
                <a:solidFill>
                  <a:srgbClr val="FFFFCC"/>
                </a:solidFill>
                <a:effectLst/>
              </a:rPr>
              <a:t>Absence of a word does not prove absence of the concept</a:t>
            </a:r>
            <a:r>
              <a:rPr lang="en-US" sz="3000" dirty="0">
                <a:effectLst/>
              </a:rPr>
              <a:t>. For example, the word wrath does not appear in Genesis, yet God's wrath was poured out during the flood (6–8) and on Sodom and Gomorrah (19).”</a:t>
            </a:r>
            <a:endParaRPr lang="en-US" sz="3000" dirty="0"/>
          </a:p>
        </p:txBody>
      </p:sp>
      <p:sp>
        <p:nvSpPr>
          <p:cNvPr id="7" name="Rectangle 6">
            <a:extLst>
              <a:ext uri="{FF2B5EF4-FFF2-40B4-BE49-F238E27FC236}">
                <a16:creationId xmlns:a16="http://schemas.microsoft.com/office/drawing/2014/main" id="{3F4259E9-F8CB-4AE0-9D30-0ABD1215DCFD}"/>
              </a:ext>
            </a:extLst>
          </p:cNvPr>
          <p:cNvSpPr/>
          <p:nvPr/>
        </p:nvSpPr>
        <p:spPr>
          <a:xfrm>
            <a:off x="2890839" y="152400"/>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4 (Minneapolis, MN: Bethany, 2004), 652.</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63500" cy="1097280"/>
          </a:xfrm>
          <a:prstGeom prst="rect">
            <a:avLst/>
          </a:prstGeom>
          <a:ln w="28575">
            <a:solidFill>
              <a:schemeClr val="tx1"/>
            </a:solidFill>
          </a:ln>
        </p:spPr>
      </p:pic>
      <p:pic>
        <p:nvPicPr>
          <p:cNvPr id="6" name="Picture 2">
            <a:extLst>
              <a:ext uri="{FF2B5EF4-FFF2-40B4-BE49-F238E27FC236}">
                <a16:creationId xmlns:a16="http://schemas.microsoft.com/office/drawing/2014/main" id="{706024DD-85E7-45BE-8704-B5CB2B7DD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949" y="3733800"/>
            <a:ext cx="385010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887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764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98C5B-A4FF-08F0-12E5-43E5BC265B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7:14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01331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28850" y="1371600"/>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4800600"/>
            <a:ext cx="32512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769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13507-C748-64B5-9784-0DDDE90B4C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2766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16:33</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These things I have spoken to you so that in Me you may have peace. In the world you have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but take courage; I have overcome the world.”</a:t>
            </a:r>
          </a:p>
        </p:txBody>
      </p:sp>
    </p:spTree>
    <p:extLst>
      <p:ext uri="{BB962C8B-B14F-4D97-AF65-F5344CB8AC3E}">
        <p14:creationId xmlns:p14="http://schemas.microsoft.com/office/powerpoint/2010/main" val="2039327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7F3E4-CFC2-4A87-9134-C820B12A75FF}"/>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pic>
        <p:nvPicPr>
          <p:cNvPr id="2" name="Picture 2">
            <a:extLst>
              <a:ext uri="{FF2B5EF4-FFF2-40B4-BE49-F238E27FC236}">
                <a16:creationId xmlns:a16="http://schemas.microsoft.com/office/drawing/2014/main" id="{2E5EC097-7989-C5AE-D4A2-62C7FCD8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8953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45D6C9-414F-3104-1002-F6AB267A23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2:8-9</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“8 </a:t>
            </a:r>
            <a:r>
              <a:rPr lang="en-US" sz="3600" dirty="0">
                <a:effectLst>
                  <a:outerShdw blurRad="38100" dist="38100" dir="2700000" algn="tl">
                    <a:srgbClr val="000000">
                      <a:alpha val="43137"/>
                    </a:srgbClr>
                  </a:outerShdw>
                </a:effectLst>
                <a:cs typeface="Calibri" panose="020F0502020204030204" pitchFamily="34" charset="0"/>
              </a:rPr>
              <a:t>but to those who are selfishly ambitious and do not obey the truth, but obey unrighteousness,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thumós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9 </a:t>
            </a:r>
            <a:r>
              <a:rPr lang="en-US" sz="3600" i="1" dirty="0">
                <a:effectLst>
                  <a:outerShdw blurRad="38100" dist="38100" dir="2700000" algn="tl">
                    <a:srgbClr val="000000">
                      <a:alpha val="43137"/>
                    </a:srgbClr>
                  </a:outerShdw>
                </a:effectLst>
                <a:cs typeface="Calibri" panose="020F0502020204030204" pitchFamily="34" charset="0"/>
              </a:rPr>
              <a:t>There will be</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thlípsis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and distress for every soul of man who does evil, of the Jew first and also of the Greek.”</a:t>
            </a:r>
          </a:p>
        </p:txBody>
      </p:sp>
    </p:spTree>
    <p:extLst>
      <p:ext uri="{BB962C8B-B14F-4D97-AF65-F5344CB8AC3E}">
        <p14:creationId xmlns:p14="http://schemas.microsoft.com/office/powerpoint/2010/main" val="4102481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u="sng"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18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656912-CA36-18FC-EB64-A8023023A9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9:11-12</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“11 </a:t>
            </a:r>
            <a:r>
              <a:rPr lang="en-US" sz="3600" dirty="0">
                <a:effectLst>
                  <a:outerShdw blurRad="38100" dist="38100" dir="2700000" algn="tl">
                    <a:srgbClr val="000000">
                      <a:alpha val="43137"/>
                    </a:srgbClr>
                  </a:outerShdw>
                </a:effectLst>
                <a:cs typeface="Calibri" panose="020F0502020204030204" pitchFamily="34" charset="0"/>
              </a:rPr>
              <a:t>Therefore the Lord raises superior adversaries against them from </a:t>
            </a:r>
            <a:r>
              <a:rPr lang="en-US" sz="3600" dirty="0" err="1">
                <a:effectLst>
                  <a:outerShdw blurRad="38100" dist="38100" dir="2700000" algn="tl">
                    <a:srgbClr val="000000">
                      <a:alpha val="43137"/>
                    </a:srgbClr>
                  </a:outerShdw>
                </a:effectLst>
                <a:cs typeface="Calibri" panose="020F0502020204030204" pitchFamily="34" charset="0"/>
              </a:rPr>
              <a:t>Rezin</a:t>
            </a:r>
            <a:r>
              <a:rPr lang="en-US" sz="3600" dirty="0">
                <a:effectLst>
                  <a:outerShdw blurRad="38100" dist="38100" dir="2700000" algn="tl">
                    <a:srgbClr val="000000">
                      <a:alpha val="43137"/>
                    </a:srgbClr>
                  </a:outerShdw>
                </a:effectLst>
                <a:cs typeface="Calibri" panose="020F0502020204030204" pitchFamily="34" charset="0"/>
              </a:rPr>
              <a:t> And provokes their enemies, </a:t>
            </a:r>
            <a:r>
              <a:rPr lang="en-US" sz="3600" baseline="30000" dirty="0">
                <a:effectLst>
                  <a:outerShdw blurRad="38100" dist="38100" dir="2700000" algn="tl">
                    <a:srgbClr val="000000">
                      <a:alpha val="43137"/>
                    </a:srgbClr>
                  </a:outerShdw>
                </a:effectLst>
                <a:cs typeface="Calibri" panose="020F0502020204030204" pitchFamily="34" charset="0"/>
              </a:rPr>
              <a:t>12</a:t>
            </a:r>
            <a:r>
              <a:rPr lang="en-US" sz="3600" dirty="0">
                <a:effectLst>
                  <a:outerShdw blurRad="38100" dist="38100" dir="2700000" algn="tl">
                    <a:srgbClr val="000000">
                      <a:alpha val="43137"/>
                    </a:srgbClr>
                  </a:outerShdw>
                </a:effectLst>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Arameans</a:t>
            </a:r>
            <a:r>
              <a:rPr lang="en-US" sz="3600" dirty="0">
                <a:effectLst>
                  <a:outerShdw blurRad="38100" dist="38100" dir="2700000" algn="tl">
                    <a:srgbClr val="000000">
                      <a:alpha val="43137"/>
                    </a:srgbClr>
                  </a:outerShdw>
                </a:effectLst>
                <a:cs typeface="Calibri" panose="020F0502020204030204" pitchFamily="34" charset="0"/>
              </a:rPr>
              <a:t> from the east and the Philistines from the west; And they devour Israel with gaping jaws. In spite of all this,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His anger</a:t>
            </a:r>
            <a:r>
              <a:rPr lang="en-US" sz="3600" dirty="0">
                <a:effectLst>
                  <a:outerShdw blurRad="38100" dist="38100" dir="2700000" algn="tl">
                    <a:srgbClr val="000000">
                      <a:alpha val="43137"/>
                    </a:srgbClr>
                  </a:outerShdw>
                </a:effectLst>
                <a:cs typeface="Calibri" panose="020F0502020204030204" pitchFamily="34" charset="0"/>
              </a:rPr>
              <a:t> does not turn away, And His hand is still stretched out.”</a:t>
            </a:r>
          </a:p>
        </p:txBody>
      </p:sp>
    </p:spTree>
    <p:extLst>
      <p:ext uri="{BB962C8B-B14F-4D97-AF65-F5344CB8AC3E}">
        <p14:creationId xmlns:p14="http://schemas.microsoft.com/office/powerpoint/2010/main" val="4074752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29665A-0F8D-24E8-258E-CD5E4269012C}"/>
              </a:ext>
            </a:extLst>
          </p:cNvPr>
          <p:cNvPicPr>
            <a:picLocks noChangeAspect="1"/>
          </p:cNvPicPr>
          <p:nvPr/>
        </p:nvPicPr>
        <p:blipFill>
          <a:blip r:embed="rId2"/>
          <a:stretch>
            <a:fillRect/>
          </a:stretch>
        </p:blipFill>
        <p:spPr>
          <a:xfrm>
            <a:off x="0" y="0"/>
            <a:ext cx="12192000" cy="6857999"/>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10:5-6</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cs typeface="Calibri" panose="020F0502020204030204" pitchFamily="34" charset="0"/>
              </a:rPr>
              <a:t> Woe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Assyria, the rod of My anger</a:t>
            </a:r>
            <a:r>
              <a:rPr lang="en-US" sz="3600" dirty="0">
                <a:effectLst>
                  <a:outerShdw blurRad="38100" dist="38100" dir="2700000" algn="tl">
                    <a:srgbClr val="000000">
                      <a:alpha val="43137"/>
                    </a:srgbClr>
                  </a:outerShdw>
                </a:effectLst>
                <a:cs typeface="Calibri" panose="020F0502020204030204" pitchFamily="34" charset="0"/>
              </a:rPr>
              <a:t> And the staff in whose hands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indignation</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6</a:t>
            </a:r>
            <a:r>
              <a:rPr lang="en-US" sz="3600" dirty="0">
                <a:effectLst>
                  <a:outerShdw blurRad="38100" dist="38100" dir="2700000" algn="tl">
                    <a:srgbClr val="000000">
                      <a:alpha val="43137"/>
                    </a:srgbClr>
                  </a:outerShdw>
                </a:effectLst>
                <a:cs typeface="Calibri" panose="020F0502020204030204" pitchFamily="34" charset="0"/>
              </a:rPr>
              <a:t> I send it against a godless nation And commission it against the people of My fury To capture spoils and to seize plunder, And to trample them down like mud in the streets.”</a:t>
            </a:r>
          </a:p>
        </p:txBody>
      </p:sp>
    </p:spTree>
    <p:extLst>
      <p:ext uri="{BB962C8B-B14F-4D97-AF65-F5344CB8AC3E}">
        <p14:creationId xmlns:p14="http://schemas.microsoft.com/office/powerpoint/2010/main" val="1257686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7D55A-4534-5435-7B03-81932125906D}"/>
              </a:ext>
            </a:extLst>
          </p:cNvPr>
          <p:cNvPicPr>
            <a:picLocks noChangeAspect="1"/>
          </p:cNvPicPr>
          <p:nvPr/>
        </p:nvPicPr>
        <p:blipFill>
          <a:blip r:embed="rId2"/>
          <a:stretch>
            <a:fillRect/>
          </a:stretch>
        </p:blipFill>
        <p:spPr>
          <a:xfrm>
            <a:off x="0" y="0"/>
            <a:ext cx="12192000" cy="6857999"/>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13:3, 17</a:t>
            </a:r>
          </a:p>
          <a:p>
            <a:pPr marL="0" indent="0" algn="just">
              <a:spcBef>
                <a:spcPts val="0"/>
              </a:spcBef>
              <a:spcAft>
                <a:spcPts val="0"/>
              </a:spcAft>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3</a:t>
            </a:r>
            <a:r>
              <a:rPr lang="en-US" sz="3600" dirty="0">
                <a:effectLst>
                  <a:outerShdw blurRad="38100" dist="38100" dir="2700000" algn="tl">
                    <a:srgbClr val="000000">
                      <a:alpha val="43137"/>
                    </a:srgbClr>
                  </a:outerShdw>
                </a:effectLst>
                <a:cs typeface="Calibri" panose="020F0502020204030204" pitchFamily="34" charset="0"/>
              </a:rPr>
              <a:t> I have commanded My consecrated ones, I have also called for My warriors Who boast in My eminence, To execute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anger</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Behold, I am going to stir up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Medes</a:t>
            </a:r>
            <a:r>
              <a:rPr lang="en-US" sz="3600" dirty="0">
                <a:effectLst>
                  <a:outerShdw blurRad="38100" dist="38100" dir="2700000" algn="tl">
                    <a:srgbClr val="000000">
                      <a:alpha val="43137"/>
                    </a:srgbClr>
                  </a:outerShdw>
                </a:effectLst>
                <a:cs typeface="Calibri" panose="020F0502020204030204" pitchFamily="34" charset="0"/>
              </a:rPr>
              <a:t> against them, Who will not value silver or take pleasure in gold.”</a:t>
            </a:r>
          </a:p>
        </p:txBody>
      </p:sp>
    </p:spTree>
    <p:extLst>
      <p:ext uri="{BB962C8B-B14F-4D97-AF65-F5344CB8AC3E}">
        <p14:creationId xmlns:p14="http://schemas.microsoft.com/office/powerpoint/2010/main" val="3474781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8537A-ECF2-0E7B-A90A-8905DC499D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29718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Samuel 24:1</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“Now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anger of the Lord</a:t>
            </a:r>
            <a:r>
              <a:rPr lang="en-US" sz="3600" dirty="0">
                <a:effectLst>
                  <a:outerShdw blurRad="38100" dist="38100" dir="2700000" algn="tl">
                    <a:srgbClr val="000000">
                      <a:alpha val="43137"/>
                    </a:srgbClr>
                  </a:outerShdw>
                </a:effectLst>
                <a:cs typeface="Calibri" panose="020F0502020204030204" pitchFamily="34" charset="0"/>
              </a:rPr>
              <a:t> burned against Israel again, and He incited David against them to say, ‘Go, count Israel and Judah.’”</a:t>
            </a:r>
          </a:p>
        </p:txBody>
      </p:sp>
    </p:spTree>
    <p:extLst>
      <p:ext uri="{BB962C8B-B14F-4D97-AF65-F5344CB8AC3E}">
        <p14:creationId xmlns:p14="http://schemas.microsoft.com/office/powerpoint/2010/main" val="1200488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D65AE-3757-594C-6F4D-57A87B15DE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23622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Chronicles 21:1</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Satan</a:t>
            </a:r>
            <a:r>
              <a:rPr lang="en-US" sz="3600" dirty="0">
                <a:effectLst>
                  <a:outerShdw blurRad="38100" dist="38100" dir="2700000" algn="tl">
                    <a:srgbClr val="000000">
                      <a:alpha val="43137"/>
                    </a:srgbClr>
                  </a:outerShdw>
                </a:effectLst>
                <a:cs typeface="Calibri" panose="020F0502020204030204" pitchFamily="34" charset="0"/>
              </a:rPr>
              <a:t> stood up against Israel and incited David to count Israel.”</a:t>
            </a:r>
          </a:p>
        </p:txBody>
      </p:sp>
      <p:pic>
        <p:nvPicPr>
          <p:cNvPr id="1026" name="Picture 2" descr="Sunday: 'Forget Lent,' Whispers the Devil | The Gregorian Institute at  Benedictine College">
            <a:extLst>
              <a:ext uri="{FF2B5EF4-FFF2-40B4-BE49-F238E27FC236}">
                <a16:creationId xmlns:a16="http://schemas.microsoft.com/office/drawing/2014/main" id="{A3269761-8815-4D7A-9076-F65FB4F44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939" y="2166939"/>
            <a:ext cx="2524125"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108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38CDF-0EA4-6C48-72ED-E917EB4857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8100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13:4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for it is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servant of God</a:t>
            </a:r>
            <a:r>
              <a:rPr lang="en-US" sz="3600" dirty="0">
                <a:effectLst>
                  <a:outerShdw blurRad="38100" dist="38100" dir="2700000" algn="tl">
                    <a:srgbClr val="000000">
                      <a:alpha val="43137"/>
                    </a:srgbClr>
                  </a:outerShdw>
                </a:effectLst>
                <a:cs typeface="Calibri" panose="020F0502020204030204" pitchFamily="34" charset="0"/>
              </a:rPr>
              <a:t> to you for good. But if you do what is evil, be afraid; for it does not bear the sword for nothing; for it is a servant of God, an avenger who brings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on the one who practices evil.”</a:t>
            </a:r>
          </a:p>
        </p:txBody>
      </p:sp>
    </p:spTree>
    <p:extLst>
      <p:ext uri="{BB962C8B-B14F-4D97-AF65-F5344CB8AC3E}">
        <p14:creationId xmlns:p14="http://schemas.microsoft.com/office/powerpoint/2010/main" val="2853227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1524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609600" y="1371601"/>
            <a:ext cx="10972800" cy="4571999"/>
          </a:xfrm>
        </p:spPr>
        <p:txBody>
          <a:bodyPr/>
          <a:lstStyle/>
          <a:p>
            <a:pPr marL="0" indent="0" algn="just">
              <a:spcBef>
                <a:spcPts val="0"/>
              </a:spcBef>
              <a:buNone/>
              <a:defRPr/>
            </a:pPr>
            <a:r>
              <a:rPr lang="en-US" sz="2700" dirty="0">
                <a:effectLst>
                  <a:outerShdw blurRad="38100" dist="38100" dir="2700000" algn="tl">
                    <a:srgbClr val="000000">
                      <a:alpha val="43137"/>
                    </a:srgbClr>
                  </a:outerShdw>
                </a:effectLst>
              </a:rPr>
              <a:t>“I have a number of objections to this concept of the Rapture's timing. 1) The Name — I object to the name given the viewpoint by its proponents. The name is both confusing and vague. It is confusing because both the Pre-</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and Mid-</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views are ‘Pre- Wrath.’ The Pre-</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 argues that the entire 7 years of the Tribulation (Daniel's 70th Week of Years) constitutes a pouring out of the wrath of God. The Mid-</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 takes the position that only the second half of the Tribulation is the period of God's wrath. So, Rosenthal's name for his viewpoint does not distinguish it from the Pre-</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and Mid-</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views. All three are </a:t>
            </a:r>
            <a:r>
              <a:rPr lang="en-US" sz="2700" dirty="0" err="1">
                <a:effectLst>
                  <a:outerShdw blurRad="38100" dist="38100" dir="2700000" algn="tl">
                    <a:srgbClr val="000000">
                      <a:alpha val="43137"/>
                    </a:srgbClr>
                  </a:outerShdw>
                </a:effectLst>
              </a:rPr>
              <a:t>prewrath</a:t>
            </a:r>
            <a:r>
              <a:rPr lang="en-US" sz="2700" dirty="0">
                <a:effectLst>
                  <a:outerShdw blurRad="38100" dist="38100" dir="2700000" algn="tl">
                    <a:srgbClr val="000000">
                      <a:alpha val="43137"/>
                    </a:srgbClr>
                  </a:outerShdw>
                </a:effectLst>
              </a:rPr>
              <a:t> views. The .‘Pre-Wrath’ name is also vague because it does not give a clue as to when the Rapture occurs in relation to the Tribulation. The name of the Pre-</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 signifies a belief that the Rapture will occur before (pre) the Tribulation begins. The name of the . . .</a:t>
            </a:r>
            <a:endParaRPr lang="en-US" sz="2700" i="1" dirty="0">
              <a:effectLst>
                <a:outerShdw blurRad="38100" dist="38100" dir="2700000" algn="tl">
                  <a:srgbClr val="000000">
                    <a:alpha val="43137"/>
                  </a:srgbClr>
                </a:outerShdw>
              </a:effectLst>
            </a:endParaRPr>
          </a:p>
        </p:txBody>
      </p:sp>
      <p:pic>
        <p:nvPicPr>
          <p:cNvPr id="1026" name="Picture 2" descr="Lamplighter Magazine">
            <a:extLst>
              <a:ext uri="{FF2B5EF4-FFF2-40B4-BE49-F238E27FC236}">
                <a16:creationId xmlns:a16="http://schemas.microsoft.com/office/drawing/2014/main" id="{6FC77DE6-762B-47F3-89CF-E5CFD85C93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6200"/>
            <a:ext cx="85428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8538F8-F4C5-45F7-91E8-63CB76A0477F}"/>
              </a:ext>
            </a:extLst>
          </p:cNvPr>
          <p:cNvSpPr txBox="1"/>
          <p:nvPr/>
        </p:nvSpPr>
        <p:spPr>
          <a:xfrm>
            <a:off x="609600" y="6474023"/>
            <a:ext cx="10972800" cy="307777"/>
          </a:xfrm>
          <a:prstGeom prst="rect">
            <a:avLst/>
          </a:prstGeom>
          <a:noFill/>
        </p:spPr>
        <p:txBody>
          <a:bodyPr wrap="square">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2723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A8207-6863-77C3-23CC-F53686BC0D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Thessalonians 2:9-12</a:t>
            </a:r>
          </a:p>
          <a:p>
            <a:pPr marL="0" indent="0" algn="just">
              <a:spcBef>
                <a:spcPts val="0"/>
              </a:spcBef>
              <a:buNone/>
            </a:pPr>
            <a:r>
              <a:rPr lang="en-US" baseline="30000" dirty="0">
                <a:effectLst>
                  <a:outerShdw blurRad="38100" dist="38100" dir="2700000" algn="tl">
                    <a:srgbClr val="000000">
                      <a:alpha val="43137"/>
                    </a:srgbClr>
                  </a:outerShdw>
                </a:effectLst>
                <a:cs typeface="Calibri" panose="020F0502020204030204" pitchFamily="34" charset="0"/>
              </a:rPr>
              <a:t>“9</a:t>
            </a:r>
            <a:r>
              <a:rPr lang="en-US" dirty="0">
                <a:effectLst>
                  <a:outerShdw blurRad="38100" dist="38100" dir="2700000" algn="tl">
                    <a:srgbClr val="000000">
                      <a:alpha val="43137"/>
                    </a:srgbClr>
                  </a:outerShdw>
                </a:effectLst>
                <a:cs typeface="Calibri" panose="020F0502020204030204" pitchFamily="34" charset="0"/>
              </a:rPr>
              <a:t> that is, the one whose coming is in accord with the activity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Satan</a:t>
            </a:r>
            <a:r>
              <a:rPr lang="en-US" dirty="0">
                <a:effectLst>
                  <a:outerShdw blurRad="38100" dist="38100" dir="2700000" algn="tl">
                    <a:srgbClr val="000000">
                      <a:alpha val="43137"/>
                    </a:srgbClr>
                  </a:outerShdw>
                </a:effectLst>
                <a:cs typeface="Calibri" panose="020F0502020204030204" pitchFamily="34" charset="0"/>
              </a:rPr>
              <a:t>, with all power and false signs and wonders, </a:t>
            </a:r>
            <a:r>
              <a:rPr lang="en-US" baseline="30000" dirty="0">
                <a:effectLst>
                  <a:outerShdw blurRad="38100" dist="38100" dir="2700000" algn="tl">
                    <a:srgbClr val="000000">
                      <a:alpha val="43137"/>
                    </a:srgbClr>
                  </a:outerShdw>
                </a:effectLst>
                <a:cs typeface="Calibri" panose="020F0502020204030204" pitchFamily="34" charset="0"/>
              </a:rPr>
              <a:t>10</a:t>
            </a:r>
            <a:r>
              <a:rPr lang="en-US" dirty="0">
                <a:effectLst>
                  <a:outerShdw blurRad="38100" dist="38100" dir="2700000" algn="tl">
                    <a:srgbClr val="000000">
                      <a:alpha val="43137"/>
                    </a:srgbClr>
                  </a:outerShdw>
                </a:effectLst>
                <a:cs typeface="Calibri" panose="020F0502020204030204" pitchFamily="34" charset="0"/>
              </a:rPr>
              <a:t> and with all the deception of wickedness for those who perish, because they did not accept the love of the truth so as to be saved. </a:t>
            </a:r>
            <a:r>
              <a:rPr lang="en-US" baseline="30000" dirty="0">
                <a:effectLst>
                  <a:outerShdw blurRad="38100" dist="38100" dir="2700000" algn="tl">
                    <a:srgbClr val="000000">
                      <a:alpha val="43137"/>
                    </a:srgbClr>
                  </a:outerShdw>
                </a:effectLst>
                <a:cs typeface="Calibri" panose="020F0502020204030204" pitchFamily="34" charset="0"/>
              </a:rPr>
              <a:t>11</a:t>
            </a:r>
            <a:r>
              <a:rPr lang="en-US" dirty="0">
                <a:effectLst>
                  <a:outerShdw blurRad="38100" dist="38100" dir="2700000" algn="tl">
                    <a:srgbClr val="000000">
                      <a:alpha val="43137"/>
                    </a:srgbClr>
                  </a:outerShdw>
                </a:effectLst>
                <a:cs typeface="Calibri" panose="020F0502020204030204" pitchFamily="34" charset="0"/>
              </a:rPr>
              <a:t> For this reason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 will send upon them</a:t>
            </a:r>
            <a:r>
              <a:rPr lang="en-US" dirty="0">
                <a:effectLst>
                  <a:outerShdw blurRad="38100" dist="38100" dir="2700000" algn="tl">
                    <a:srgbClr val="000000">
                      <a:alpha val="43137"/>
                    </a:srgbClr>
                  </a:outerShdw>
                </a:effectLst>
                <a:cs typeface="Calibri" panose="020F0502020204030204" pitchFamily="34" charset="0"/>
              </a:rPr>
              <a:t> a deluding influence so that they will believe what is false, </a:t>
            </a:r>
            <a:r>
              <a:rPr lang="en-US" baseline="30000" dirty="0">
                <a:effectLst>
                  <a:outerShdw blurRad="38100" dist="38100" dir="2700000" algn="tl">
                    <a:srgbClr val="000000">
                      <a:alpha val="43137"/>
                    </a:srgbClr>
                  </a:outerShdw>
                </a:effectLst>
                <a:cs typeface="Calibri" panose="020F0502020204030204" pitchFamily="34" charset="0"/>
              </a:rPr>
              <a:t>12</a:t>
            </a:r>
            <a:r>
              <a:rPr lang="en-US" dirty="0">
                <a:effectLst>
                  <a:outerShdw blurRad="38100" dist="38100" dir="2700000" algn="tl">
                    <a:srgbClr val="000000">
                      <a:alpha val="43137"/>
                    </a:srgbClr>
                  </a:outerShdw>
                </a:effectLst>
                <a:cs typeface="Calibri" panose="020F0502020204030204" pitchFamily="34" charset="0"/>
              </a:rPr>
              <a:t> in order that they all may be judged who did not believe the truth, but took pleasure in wickedness.”</a:t>
            </a:r>
          </a:p>
        </p:txBody>
      </p:sp>
    </p:spTree>
    <p:extLst>
      <p:ext uri="{BB962C8B-B14F-4D97-AF65-F5344CB8AC3E}">
        <p14:creationId xmlns:p14="http://schemas.microsoft.com/office/powerpoint/2010/main" val="2340637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4160682-87C6-4957-987F-D3490896BB60}"/>
              </a:ext>
            </a:extLst>
          </p:cNvPr>
          <p:cNvGraphicFramePr>
            <a:graphicFrameLocks noGrp="1"/>
          </p:cNvGraphicFramePr>
          <p:nvPr>
            <p:extLst>
              <p:ext uri="{D42A27DB-BD31-4B8C-83A1-F6EECF244321}">
                <p14:modId xmlns:p14="http://schemas.microsoft.com/office/powerpoint/2010/main" val="3736339769"/>
              </p:ext>
            </p:extLst>
          </p:nvPr>
        </p:nvGraphicFramePr>
        <p:xfrm>
          <a:off x="609600" y="228600"/>
          <a:ext cx="10972800" cy="640080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1645055627"/>
                    </a:ext>
                  </a:extLst>
                </a:gridCol>
                <a:gridCol w="5394960">
                  <a:extLst>
                    <a:ext uri="{9D8B030D-6E8A-4147-A177-3AD203B41FA5}">
                      <a16:colId xmlns:a16="http://schemas.microsoft.com/office/drawing/2014/main" val="2004674889"/>
                    </a:ext>
                  </a:extLst>
                </a:gridCol>
                <a:gridCol w="3291840">
                  <a:extLst>
                    <a:ext uri="{9D8B030D-6E8A-4147-A177-3AD203B41FA5}">
                      <a16:colId xmlns:a16="http://schemas.microsoft.com/office/drawing/2014/main" val="2028072538"/>
                    </a:ext>
                  </a:extLst>
                </a:gridCol>
              </a:tblGrid>
              <a:tr h="914400">
                <a:tc gridSpan="3">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RAPTURIST – ALAN KURSCHNER</a:t>
                      </a:r>
                    </a:p>
                  </a:txBody>
                  <a:tcPr marL="133877" marR="133877" marT="60853" marB="60853" anchor="ctr"/>
                </a:tc>
                <a:tc hMerge="1">
                  <a:txBody>
                    <a:bodyPr/>
                    <a:lstStyle/>
                    <a:p>
                      <a:endParaRPr lang="en-US" sz="2400" dirty="0"/>
                    </a:p>
                  </a:txBody>
                  <a:tcPr marL="133877" marR="133877" marT="60853" marB="60853"/>
                </a:tc>
                <a:tc hMerge="1">
                  <a:txBody>
                    <a:bodyPr/>
                    <a:lstStyle/>
                    <a:p>
                      <a:endParaRPr lang="en-US" sz="2400" dirty="0"/>
                    </a:p>
                  </a:txBody>
                  <a:tcPr marL="133877" marR="133877" marT="60853" marB="60853"/>
                </a:tc>
                <a:extLst>
                  <a:ext uri="{0D108BD9-81ED-4DB2-BD59-A6C34878D82A}">
                    <a16:rowId xmlns:a16="http://schemas.microsoft.com/office/drawing/2014/main" val="1165698511"/>
                  </a:ext>
                </a:extLst>
              </a:tr>
              <a:tr h="548640">
                <a:tc>
                  <a:txBody>
                    <a:bodyPr/>
                    <a:lstStyle/>
                    <a:p>
                      <a:pPr algn="ctr"/>
                      <a:r>
                        <a:rPr lang="en-US" sz="2750" b="1" dirty="0">
                          <a:latin typeface="Calibri" panose="020F0502020204030204" pitchFamily="34" charset="0"/>
                          <a:cs typeface="Calibri" panose="020F0502020204030204" pitchFamily="34" charset="0"/>
                        </a:rPr>
                        <a:t>MATTHEW 24</a:t>
                      </a:r>
                    </a:p>
                  </a:txBody>
                  <a:tcPr marL="133877" marR="133877" marT="60853" marB="60853" anchor="ctr"/>
                </a:tc>
                <a:tc>
                  <a:txBody>
                    <a:bodyPr/>
                    <a:lstStyle/>
                    <a:p>
                      <a:pPr algn="ctr"/>
                      <a:r>
                        <a:rPr lang="en-US" sz="2750" b="1" dirty="0">
                          <a:latin typeface="Calibri" panose="020F0502020204030204" pitchFamily="34" charset="0"/>
                          <a:cs typeface="Calibri" panose="020F0502020204030204" pitchFamily="34" charset="0"/>
                        </a:rPr>
                        <a:t>PARALLELS</a:t>
                      </a:r>
                    </a:p>
                  </a:txBody>
                  <a:tcPr marL="133877" marR="133877" marT="60853" marB="60853" anchor="ctr"/>
                </a:tc>
                <a:tc>
                  <a:txBody>
                    <a:bodyPr/>
                    <a:lstStyle/>
                    <a:p>
                      <a:pPr algn="ctr"/>
                      <a:r>
                        <a:rPr lang="en-US" sz="2750" b="1" dirty="0">
                          <a:latin typeface="Calibri" panose="020F0502020204030204" pitchFamily="34" charset="0"/>
                          <a:cs typeface="Calibri" panose="020F0502020204030204" pitchFamily="34" charset="0"/>
                        </a:rPr>
                        <a:t>REVELATION 6-7</a:t>
                      </a:r>
                    </a:p>
                  </a:txBody>
                  <a:tcPr marL="133877" marR="133877" marT="60853" marB="60853" anchor="ctr"/>
                </a:tc>
                <a:extLst>
                  <a:ext uri="{0D108BD9-81ED-4DB2-BD59-A6C34878D82A}">
                    <a16:rowId xmlns:a16="http://schemas.microsoft.com/office/drawing/2014/main" val="1516849211"/>
                  </a:ext>
                </a:extLst>
              </a:tr>
              <a:tr h="548640">
                <a:tc>
                  <a:txBody>
                    <a:bodyPr/>
                    <a:lstStyle/>
                    <a:p>
                      <a:pPr algn="ctr"/>
                      <a:r>
                        <a:rPr lang="en-US" sz="2300" dirty="0">
                          <a:latin typeface="Calibri" panose="020F0502020204030204" pitchFamily="34" charset="0"/>
                          <a:cs typeface="Calibri" panose="020F0502020204030204" pitchFamily="34" charset="0"/>
                        </a:rPr>
                        <a:t>4-5</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The Antichrist / False Christs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1</a:t>
                      </a:r>
                      <a:r>
                        <a:rPr lang="en-US" sz="2300" baseline="30000" dirty="0">
                          <a:latin typeface="Calibri" panose="020F0502020204030204" pitchFamily="34" charset="0"/>
                          <a:cs typeface="Calibri" panose="020F0502020204030204" pitchFamily="34" charset="0"/>
                        </a:rPr>
                        <a:t>st</a:t>
                      </a:r>
                      <a:r>
                        <a:rPr lang="en-US" sz="2300" dirty="0">
                          <a:latin typeface="Calibri" panose="020F0502020204030204" pitchFamily="34" charset="0"/>
                          <a:cs typeface="Calibri" panose="020F0502020204030204" pitchFamily="34" charset="0"/>
                        </a:rPr>
                        <a:t> Seal (6:1-2)</a:t>
                      </a:r>
                    </a:p>
                  </a:txBody>
                  <a:tcPr marL="133877" marR="133877" marT="60853" marB="60853" anchor="ctr"/>
                </a:tc>
                <a:extLst>
                  <a:ext uri="{0D108BD9-81ED-4DB2-BD59-A6C34878D82A}">
                    <a16:rowId xmlns:a16="http://schemas.microsoft.com/office/drawing/2014/main" val="3638238239"/>
                  </a:ext>
                </a:extLst>
              </a:tr>
              <a:tr h="548640">
                <a:tc>
                  <a:txBody>
                    <a:bodyPr/>
                    <a:lstStyle/>
                    <a:p>
                      <a:pPr algn="ctr"/>
                      <a:r>
                        <a:rPr lang="en-US" sz="2300" dirty="0">
                          <a:latin typeface="Calibri" panose="020F0502020204030204" pitchFamily="34" charset="0"/>
                          <a:cs typeface="Calibri" panose="020F0502020204030204" pitchFamily="34" charset="0"/>
                        </a:rPr>
                        <a:t>6-7</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Wars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2</a:t>
                      </a:r>
                      <a:r>
                        <a:rPr lang="en-US" sz="2300" baseline="30000" dirty="0">
                          <a:latin typeface="Calibri" panose="020F0502020204030204" pitchFamily="34" charset="0"/>
                          <a:cs typeface="Calibri" panose="020F0502020204030204" pitchFamily="34" charset="0"/>
                        </a:rPr>
                        <a:t>nd</a:t>
                      </a:r>
                      <a:r>
                        <a:rPr lang="en-US" sz="2300" dirty="0">
                          <a:latin typeface="Calibri" panose="020F0502020204030204" pitchFamily="34" charset="0"/>
                          <a:cs typeface="Calibri" panose="020F0502020204030204" pitchFamily="34" charset="0"/>
                        </a:rPr>
                        <a:t> Seal (6:3-4)</a:t>
                      </a:r>
                    </a:p>
                  </a:txBody>
                  <a:tcPr marL="133877" marR="133877" marT="60853" marB="60853" anchor="ctr"/>
                </a:tc>
                <a:extLst>
                  <a:ext uri="{0D108BD9-81ED-4DB2-BD59-A6C34878D82A}">
                    <a16:rowId xmlns:a16="http://schemas.microsoft.com/office/drawing/2014/main" val="2147941397"/>
                  </a:ext>
                </a:extLst>
              </a:tr>
              <a:tr h="548640">
                <a:tc>
                  <a:txBody>
                    <a:bodyPr/>
                    <a:lstStyle/>
                    <a:p>
                      <a:pPr algn="ctr"/>
                      <a:r>
                        <a:rPr lang="en-US" sz="2300" b="1" kern="1200" dirty="0">
                          <a:solidFill>
                            <a:srgbClr val="C00000"/>
                          </a:solidFill>
                          <a:latin typeface="Calibri" panose="020F0502020204030204" pitchFamily="34" charset="0"/>
                          <a:ea typeface="+mn-ea"/>
                          <a:cs typeface="Calibri" panose="020F0502020204030204" pitchFamily="34" charset="0"/>
                        </a:rPr>
                        <a:t>7</a:t>
                      </a:r>
                    </a:p>
                  </a:txBody>
                  <a:tcPr marL="133877" marR="133877" marT="60853" marB="60853" anchor="ctr">
                    <a:solidFill>
                      <a:srgbClr val="FFFFCC"/>
                    </a:solidFill>
                  </a:tcPr>
                </a:tc>
                <a:tc>
                  <a:txBody>
                    <a:bodyPr/>
                    <a:lstStyle/>
                    <a:p>
                      <a:pPr algn="ctr"/>
                      <a:r>
                        <a:rPr lang="en-US" sz="2300" b="1" kern="1200" dirty="0">
                          <a:solidFill>
                            <a:srgbClr val="C00000"/>
                          </a:solidFill>
                          <a:latin typeface="Calibri" panose="020F0502020204030204" pitchFamily="34" charset="0"/>
                          <a:ea typeface="+mn-ea"/>
                          <a:cs typeface="Calibri" panose="020F0502020204030204" pitchFamily="34" charset="0"/>
                        </a:rPr>
                        <a:t>Famine</a:t>
                      </a:r>
                    </a:p>
                  </a:txBody>
                  <a:tcPr marL="133877" marR="133877" marT="60853" marB="60853" anchor="ctr">
                    <a:solidFill>
                      <a:srgbClr val="FFFFCC"/>
                    </a:solidFill>
                  </a:tcPr>
                </a:tc>
                <a:tc>
                  <a:txBody>
                    <a:bodyPr/>
                    <a:lstStyle/>
                    <a:p>
                      <a:pPr algn="ctr"/>
                      <a:r>
                        <a:rPr lang="en-US" sz="2300" b="1" kern="1200" dirty="0">
                          <a:solidFill>
                            <a:srgbClr val="C00000"/>
                          </a:solidFill>
                          <a:latin typeface="Calibri" panose="020F0502020204030204" pitchFamily="34" charset="0"/>
                          <a:ea typeface="+mn-ea"/>
                          <a:cs typeface="Calibri" panose="020F0502020204030204" pitchFamily="34" charset="0"/>
                        </a:rPr>
                        <a:t>3</a:t>
                      </a:r>
                      <a:r>
                        <a:rPr lang="en-US" sz="2300" b="1" kern="1200" baseline="30000" dirty="0">
                          <a:solidFill>
                            <a:srgbClr val="C00000"/>
                          </a:solidFill>
                          <a:latin typeface="Calibri" panose="020F0502020204030204" pitchFamily="34" charset="0"/>
                          <a:ea typeface="+mn-ea"/>
                          <a:cs typeface="Calibri" panose="020F0502020204030204" pitchFamily="34" charset="0"/>
                        </a:rPr>
                        <a:t>rd</a:t>
                      </a:r>
                      <a:r>
                        <a:rPr lang="en-US" sz="2300" b="1" kern="1200" dirty="0">
                          <a:solidFill>
                            <a:srgbClr val="C00000"/>
                          </a:solidFill>
                          <a:latin typeface="Calibri" panose="020F0502020204030204" pitchFamily="34" charset="0"/>
                          <a:ea typeface="+mn-ea"/>
                          <a:cs typeface="Calibri" panose="020F0502020204030204" pitchFamily="34" charset="0"/>
                        </a:rPr>
                        <a:t> Seal (6:5-6)</a:t>
                      </a:r>
                    </a:p>
                  </a:txBody>
                  <a:tcPr marL="133877" marR="133877" marT="60853" marB="60853" anchor="ctr">
                    <a:solidFill>
                      <a:srgbClr val="FFFFCC"/>
                    </a:solidFill>
                  </a:tcPr>
                </a:tc>
                <a:extLst>
                  <a:ext uri="{0D108BD9-81ED-4DB2-BD59-A6C34878D82A}">
                    <a16:rowId xmlns:a16="http://schemas.microsoft.com/office/drawing/2014/main" val="4222494621"/>
                  </a:ext>
                </a:extLst>
              </a:tr>
              <a:tr h="548640">
                <a:tc>
                  <a:txBody>
                    <a:bodyPr/>
                    <a:lstStyle/>
                    <a:p>
                      <a:pPr algn="ctr"/>
                      <a:r>
                        <a:rPr lang="en-US" sz="23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Martyrdom / (Great Tribulation)</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4</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a:t>
                      </a:r>
                      <a:r>
                        <a:rPr lang="en-US" sz="2300" kern="1200" dirty="0">
                          <a:solidFill>
                            <a:schemeClr val="dk1"/>
                          </a:solidFill>
                          <a:latin typeface="Calibri" panose="020F0502020204030204" pitchFamily="34" charset="0"/>
                          <a:ea typeface="+mn-ea"/>
                          <a:cs typeface="Calibri" panose="020F0502020204030204" pitchFamily="34" charset="0"/>
                        </a:rPr>
                        <a:t>6:7-8</a:t>
                      </a:r>
                      <a:r>
                        <a:rPr lang="en-US" sz="2300" dirty="0">
                          <a:latin typeface="Calibri" panose="020F0502020204030204" pitchFamily="34" charset="0"/>
                          <a:cs typeface="Calibri" panose="020F0502020204030204" pitchFamily="34" charset="0"/>
                        </a:rPr>
                        <a:t>)</a:t>
                      </a:r>
                    </a:p>
                  </a:txBody>
                  <a:tcPr marL="133877" marR="133877" marT="60853" marB="60853" anchor="ctr"/>
                </a:tc>
                <a:extLst>
                  <a:ext uri="{0D108BD9-81ED-4DB2-BD59-A6C34878D82A}">
                    <a16:rowId xmlns:a16="http://schemas.microsoft.com/office/drawing/2014/main" val="720154548"/>
                  </a:ext>
                </a:extLst>
              </a:tr>
              <a:tr h="548640">
                <a:tc>
                  <a:txBody>
                    <a:bodyPr/>
                    <a:lstStyle/>
                    <a:p>
                      <a:pPr algn="ctr"/>
                      <a:r>
                        <a:rPr lang="en-US" sz="23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latin typeface="Calibri" panose="020F0502020204030204" pitchFamily="34" charset="0"/>
                          <a:cs typeface="Calibri" panose="020F0502020204030204" pitchFamily="34" charset="0"/>
                        </a:rPr>
                        <a:t>Result of Martyrdom / (Great Tribulation)</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5</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(6:9-11)</a:t>
                      </a:r>
                    </a:p>
                  </a:txBody>
                  <a:tcPr marL="133877" marR="133877" marT="60853" marB="60853" anchor="ctr"/>
                </a:tc>
                <a:extLst>
                  <a:ext uri="{0D108BD9-81ED-4DB2-BD59-A6C34878D82A}">
                    <a16:rowId xmlns:a16="http://schemas.microsoft.com/office/drawing/2014/main" val="2095879687"/>
                  </a:ext>
                </a:extLst>
              </a:tr>
              <a:tr h="548640">
                <a:tc>
                  <a:txBody>
                    <a:bodyPr/>
                    <a:lstStyle/>
                    <a:p>
                      <a:pPr algn="ctr"/>
                      <a:r>
                        <a:rPr lang="en-US" sz="2300" dirty="0">
                          <a:latin typeface="Calibri" panose="020F0502020204030204" pitchFamily="34" charset="0"/>
                          <a:cs typeface="Calibri" panose="020F0502020204030204" pitchFamily="34" charset="0"/>
                        </a:rPr>
                        <a:t>29</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Celestial Disturbances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6</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(6:12-17)</a:t>
                      </a:r>
                    </a:p>
                  </a:txBody>
                  <a:tcPr marL="133877" marR="133877" marT="60853" marB="60853" anchor="ctr"/>
                </a:tc>
                <a:extLst>
                  <a:ext uri="{0D108BD9-81ED-4DB2-BD59-A6C34878D82A}">
                    <a16:rowId xmlns:a16="http://schemas.microsoft.com/office/drawing/2014/main" val="2067122403"/>
                  </a:ext>
                </a:extLst>
              </a:tr>
              <a:tr h="548640">
                <a:tc>
                  <a:txBody>
                    <a:bodyPr/>
                    <a:lstStyle/>
                    <a:p>
                      <a:pPr algn="ctr"/>
                      <a:r>
                        <a:rPr lang="en-US" sz="2300" dirty="0">
                          <a:latin typeface="Calibri" panose="020F0502020204030204" pitchFamily="34" charset="0"/>
                          <a:cs typeface="Calibri" panose="020F0502020204030204" pitchFamily="34" charset="0"/>
                        </a:rPr>
                        <a:t>30-31</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Raptured Saints</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Interlude (7:9-17)</a:t>
                      </a:r>
                    </a:p>
                  </a:txBody>
                  <a:tcPr marL="133877" marR="133877" marT="60853" marB="60853" anchor="ctr"/>
                </a:tc>
                <a:extLst>
                  <a:ext uri="{0D108BD9-81ED-4DB2-BD59-A6C34878D82A}">
                    <a16:rowId xmlns:a16="http://schemas.microsoft.com/office/drawing/2014/main" val="1474153423"/>
                  </a:ext>
                </a:extLst>
              </a:tr>
              <a:tr h="548640">
                <a:tc>
                  <a:txBody>
                    <a:bodyPr/>
                    <a:lstStyle/>
                    <a:p>
                      <a:pPr algn="ctr"/>
                      <a:r>
                        <a:rPr lang="en-US" sz="2300" dirty="0">
                          <a:latin typeface="Calibri" panose="020F0502020204030204" pitchFamily="34" charset="0"/>
                          <a:cs typeface="Calibri" panose="020F0502020204030204" pitchFamily="34" charset="0"/>
                        </a:rPr>
                        <a:t>14, 30, 37-40</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Day of the Lord’s Wrath</a:t>
                      </a:r>
                    </a:p>
                  </a:txBody>
                  <a:tcPr marL="133877" marR="133877" marT="60853" marB="60853" anchor="ctr"/>
                </a:tc>
                <a:tc>
                  <a:txBody>
                    <a:bodyPr/>
                    <a:lstStyle/>
                    <a:p>
                      <a:pPr algn="ctr"/>
                      <a:r>
                        <a:rPr lang="en-US" sz="2300" dirty="0">
                          <a:latin typeface="Calibri" panose="020F0502020204030204" pitchFamily="34" charset="0"/>
                          <a:cs typeface="Calibri" panose="020F0502020204030204" pitchFamily="34" charset="0"/>
                        </a:rPr>
                        <a:t>7</a:t>
                      </a:r>
                      <a:r>
                        <a:rPr lang="en-US" sz="2300" baseline="30000" dirty="0">
                          <a:latin typeface="Calibri" panose="020F0502020204030204" pitchFamily="34" charset="0"/>
                          <a:cs typeface="Calibri" panose="020F0502020204030204" pitchFamily="34" charset="0"/>
                        </a:rPr>
                        <a:t>th</a:t>
                      </a:r>
                      <a:r>
                        <a:rPr lang="en-US" sz="2300" dirty="0">
                          <a:latin typeface="Calibri" panose="020F0502020204030204" pitchFamily="34" charset="0"/>
                          <a:cs typeface="Calibri" panose="020F0502020204030204" pitchFamily="34" charset="0"/>
                        </a:rPr>
                        <a:t> Seal (Trumpet, Bowls)</a:t>
                      </a:r>
                    </a:p>
                  </a:txBody>
                  <a:tcPr marL="133877" marR="133877" marT="60853" marB="60853" anchor="ctr"/>
                </a:tc>
                <a:extLst>
                  <a:ext uri="{0D108BD9-81ED-4DB2-BD59-A6C34878D82A}">
                    <a16:rowId xmlns:a16="http://schemas.microsoft.com/office/drawing/2014/main" val="859076214"/>
                  </a:ext>
                </a:extLst>
              </a:tr>
              <a:tr h="548640">
                <a:tc gridSpan="3">
                  <a:txBody>
                    <a:bodyPr/>
                    <a:lstStyle/>
                    <a:p>
                      <a:pPr algn="ctr"/>
                      <a:r>
                        <a:rPr lang="en-US" sz="1400" dirty="0">
                          <a:latin typeface="Calibri" panose="020F0502020204030204" pitchFamily="34" charset="0"/>
                          <a:cs typeface="Calibri" panose="020F0502020204030204" pitchFamily="34" charset="0"/>
                        </a:rPr>
                        <a:t>Alan </a:t>
                      </a:r>
                      <a:r>
                        <a:rPr lang="en-US" sz="1400" dirty="0" err="1">
                          <a:latin typeface="Calibri" panose="020F0502020204030204" pitchFamily="34" charset="0"/>
                          <a:cs typeface="Calibri" panose="020F0502020204030204" pitchFamily="34" charset="0"/>
                        </a:rPr>
                        <a:t>Kurschner</a:t>
                      </a:r>
                      <a:r>
                        <a:rPr lang="en-US" sz="1400" dirty="0">
                          <a:latin typeface="Calibri" panose="020F0502020204030204" pitchFamily="34" charset="0"/>
                          <a:cs typeface="Calibri" panose="020F0502020204030204" pitchFamily="34" charset="0"/>
                        </a:rPr>
                        <a:t>, The Antichrist Before the Day of the Lord: What Every Christian </a:t>
                      </a:r>
                    </a:p>
                    <a:p>
                      <a:pPr algn="ctr"/>
                      <a:r>
                        <a:rPr lang="en-US" sz="1400" dirty="0">
                          <a:latin typeface="Calibri" panose="020F0502020204030204" pitchFamily="34" charset="0"/>
                          <a:cs typeface="Calibri" panose="020F0502020204030204" pitchFamily="34" charset="0"/>
                        </a:rPr>
                        <a:t>Needs to Know About the Return of Christ (Pompton Lakes, NI: </a:t>
                      </a:r>
                      <a:r>
                        <a:rPr lang="en-US" sz="1400" dirty="0" err="1">
                          <a:latin typeface="Calibri" panose="020F0502020204030204" pitchFamily="34" charset="0"/>
                          <a:cs typeface="Calibri" panose="020F0502020204030204" pitchFamily="34" charset="0"/>
                        </a:rPr>
                        <a:t>Eschatos</a:t>
                      </a:r>
                      <a:r>
                        <a:rPr lang="en-US" sz="1400" dirty="0">
                          <a:latin typeface="Calibri" panose="020F0502020204030204" pitchFamily="34" charset="0"/>
                          <a:cs typeface="Calibri" panose="020F0502020204030204" pitchFamily="34" charset="0"/>
                        </a:rPr>
                        <a:t>, 2013, 99.</a:t>
                      </a:r>
                    </a:p>
                  </a:txBody>
                  <a:tcPr marL="133877" marR="133877" marT="60853" marB="60853" anchor="ctr"/>
                </a:tc>
                <a:tc hMerge="1">
                  <a:txBody>
                    <a:bodyPr/>
                    <a:lstStyle/>
                    <a:p>
                      <a:pPr algn="ctr"/>
                      <a:endParaRPr lang="en-US" sz="2000">
                        <a:latin typeface="Calibri" panose="020F0502020204030204" pitchFamily="34" charset="0"/>
                        <a:cs typeface="Calibri" panose="020F0502020204030204" pitchFamily="34" charset="0"/>
                      </a:endParaRPr>
                    </a:p>
                  </a:txBody>
                  <a:tcPr marL="133877" marR="133877" marT="60853" marB="60853" anchor="ctr"/>
                </a:tc>
                <a:tc hMerge="1">
                  <a:txBody>
                    <a:bodyPr/>
                    <a:lstStyle/>
                    <a:p>
                      <a:pPr algn="ctr"/>
                      <a:endParaRPr lang="en-US" sz="2000" dirty="0">
                        <a:latin typeface="Calibri" panose="020F0502020204030204" pitchFamily="34" charset="0"/>
                        <a:cs typeface="Calibri" panose="020F0502020204030204" pitchFamily="34" charset="0"/>
                      </a:endParaRPr>
                    </a:p>
                  </a:txBody>
                  <a:tcPr marL="133877" marR="133877" marT="60853" marB="60853" anchor="ctr"/>
                </a:tc>
                <a:extLst>
                  <a:ext uri="{0D108BD9-81ED-4DB2-BD59-A6C34878D82A}">
                    <a16:rowId xmlns:a16="http://schemas.microsoft.com/office/drawing/2014/main" val="3213313290"/>
                  </a:ext>
                </a:extLst>
              </a:tr>
            </a:tbl>
          </a:graphicData>
        </a:graphic>
      </p:graphicFrame>
    </p:spTree>
    <p:extLst>
      <p:ext uri="{BB962C8B-B14F-4D97-AF65-F5344CB8AC3E}">
        <p14:creationId xmlns:p14="http://schemas.microsoft.com/office/powerpoint/2010/main" val="4139891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D3649-CF74-9CCB-E9FE-DA9CD430EA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Matthew 24:7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For nation will rise against nation, and kingdom against kingdom, and there will be famines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earthquakes</a:t>
            </a:r>
            <a:r>
              <a:rPr lang="en-US" sz="3600" dirty="0">
                <a:effectLst>
                  <a:outerShdw blurRad="38100" dist="38100" dir="2700000" algn="tl">
                    <a:srgbClr val="000000">
                      <a:alpha val="43137"/>
                    </a:srgbClr>
                  </a:outerShdw>
                </a:effectLst>
                <a:cs typeface="Calibri" panose="020F0502020204030204" pitchFamily="34" charset="0"/>
              </a:rPr>
              <a:t> in various places.”</a:t>
            </a: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218" y="2743201"/>
            <a:ext cx="4109564" cy="2012367"/>
          </a:xfrm>
          <a:prstGeom prst="rect">
            <a:avLst/>
          </a:prstGeom>
        </p:spPr>
      </p:pic>
    </p:spTree>
    <p:extLst>
      <p:ext uri="{BB962C8B-B14F-4D97-AF65-F5344CB8AC3E}">
        <p14:creationId xmlns:p14="http://schemas.microsoft.com/office/powerpoint/2010/main" val="1189282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91484"/>
            <a:ext cx="10972800" cy="4247317"/>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means that the earthquakes described in Matthew 24:7 (which Rosenthal thinks will occur in the first half of the seven-year era) are the result of the power of Satan or man. Toussaint observes, ‘Interestingly, Rosenthal never explains how the earthquakes in Matthew 24:7 are triggered by humans!’ (Toussaint, “Are the Church and the Rapture in Matthew 24?” The Return, Thomas Ice and Timothy J. Demy, eds. [Grand Rapids: Kregel, 1999], 133).’”</a:t>
            </a:r>
          </a:p>
        </p:txBody>
      </p:sp>
      <p:sp>
        <p:nvSpPr>
          <p:cNvPr id="8" name="TextBox 7"/>
          <p:cNvSpPr txBox="1"/>
          <p:nvPr/>
        </p:nvSpPr>
        <p:spPr>
          <a:xfrm>
            <a:off x="2421295" y="6324601"/>
            <a:ext cx="7484705" cy="461665"/>
          </a:xfrm>
          <a:prstGeom prst="rect">
            <a:avLst/>
          </a:prstGeom>
          <a:noFill/>
        </p:spPr>
        <p:txBody>
          <a:bodyPr wrap="square" rtlCol="0">
            <a:spAutoFit/>
          </a:bodyPr>
          <a:lstStyle/>
          <a:p>
            <a:pPr algn="ctr"/>
            <a:r>
              <a:rPr lang="en-US" sz="1200" dirty="0">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latin typeface="Calibri" panose="020F0502020204030204" pitchFamily="34" charset="0"/>
                <a:ea typeface="Calibri" panose="020F0502020204030204" pitchFamily="34" charset="0"/>
                <a:cs typeface="Times New Roman" panose="02020603050405020304" pitchFamily="18" charset="0"/>
              </a:rPr>
              <a:t>Pettegrew</a:t>
            </a:r>
            <a:r>
              <a:rPr lang="en-US" sz="1200" dirty="0">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latin typeface="Calibri" panose="020F0502020204030204" pitchFamily="34" charset="0"/>
                <a:ea typeface="Calibri" panose="020F0502020204030204" pitchFamily="34" charset="0"/>
                <a:cs typeface="Times New Roman" panose="02020603050405020304" pitchFamily="18" charset="0"/>
              </a:rPr>
              <a:t>Petegrew</a:t>
            </a:r>
            <a:r>
              <a:rPr lang="en-US" sz="1200" dirty="0">
                <a:latin typeface="Calibri" panose="020F0502020204030204" pitchFamily="34" charset="0"/>
                <a:ea typeface="Calibri" panose="020F0502020204030204" pitchFamily="34" charset="0"/>
                <a:cs typeface="Times New Roman" panose="02020603050405020304" pitchFamily="18" charset="0"/>
              </a:rPr>
              <a:t> (The Woodlands, TX: Kress Biblical Resources, 2020), 364 n. 24.</a:t>
            </a:r>
          </a:p>
        </p:txBody>
      </p:sp>
      <p:sp>
        <p:nvSpPr>
          <p:cNvPr id="3" name="Rectangle 2"/>
          <p:cNvSpPr/>
          <p:nvPr/>
        </p:nvSpPr>
        <p:spPr>
          <a:xfrm>
            <a:off x="2114550" y="152400"/>
            <a:ext cx="7962899"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Earthquakes?</a:t>
            </a:r>
          </a:p>
        </p:txBody>
      </p:sp>
      <p:pic>
        <p:nvPicPr>
          <p:cNvPr id="5" name="Picture 4">
            <a:extLst>
              <a:ext uri="{FF2B5EF4-FFF2-40B4-BE49-F238E27FC236}">
                <a16:creationId xmlns:a16="http://schemas.microsoft.com/office/drawing/2014/main" id="{0BF64F87-4C00-4C11-BC93-F5B6997A8A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61306" y="76200"/>
            <a:ext cx="821094" cy="1097280"/>
          </a:xfrm>
          <a:prstGeom prst="rect">
            <a:avLst/>
          </a:prstGeom>
          <a:ln>
            <a:solidFill>
              <a:schemeClr val="tx1"/>
            </a:solidFill>
          </a:ln>
        </p:spPr>
      </p:pic>
      <p:pic>
        <p:nvPicPr>
          <p:cNvPr id="6" name="Picture 2" descr="Forsaking Israel: Douglas D. Bookman, David L. Burggraff ...">
            <a:extLst>
              <a:ext uri="{FF2B5EF4-FFF2-40B4-BE49-F238E27FC236}">
                <a16:creationId xmlns:a16="http://schemas.microsoft.com/office/drawing/2014/main" id="{D5999FF4-59D3-4625-B1DE-6DC2A6DA43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262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u="sng"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 – 6:3-4 – War</a:t>
            </a:r>
          </a:p>
          <a:p>
            <a:pPr marL="0" indent="0" eaLnBrk="1" hangingPunct="1">
              <a:spcBef>
                <a:spcPts val="0"/>
              </a:spcBef>
              <a:spcAft>
                <a:spcPts val="2400"/>
              </a:spcAft>
              <a:buSzPct val="100000"/>
              <a:buNone/>
              <a:defRPr/>
            </a:pPr>
            <a:r>
              <a:rPr lang="en-US" b="1" u="sng"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1574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DD3A3E-91A8-FEE3-B8A4-7FDAFBAF3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2743200"/>
          </a:xfrm>
        </p:spPr>
        <p:txBody>
          <a:bodyPr/>
          <a:lstStyle/>
          <a:p>
            <a:pPr marL="0" indent="0" algn="ctr" defTabSz="685800">
              <a:spcBef>
                <a:spcPct val="0"/>
              </a:spcBef>
              <a:spcAft>
                <a:spcPts val="1200"/>
              </a:spcAft>
              <a:buNone/>
              <a:defRPr/>
            </a:pPr>
            <a:r>
              <a:rPr lang="en-US" sz="4000" kern="1200" dirty="0">
                <a:solidFill>
                  <a:schemeClr val="tx2"/>
                </a:solidFill>
                <a:ea typeface="+mj-ea"/>
              </a:rPr>
              <a:t>Job 19:29</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Then be afraid of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600" dirty="0">
                <a:effectLst>
                  <a:outerShdw blurRad="38100" dist="38100" dir="2700000" algn="tl">
                    <a:srgbClr val="000000">
                      <a:alpha val="43137"/>
                    </a:srgbClr>
                  </a:outerShdw>
                </a:effectLst>
                <a:cs typeface="Calibri" panose="020F0502020204030204" pitchFamily="34" charset="0"/>
              </a:rPr>
              <a:t> for yourselves,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dirty="0">
                <a:effectLst>
                  <a:outerShdw blurRad="38100" dist="38100" dir="2700000" algn="tl">
                    <a:srgbClr val="000000">
                      <a:alpha val="43137"/>
                    </a:srgbClr>
                  </a:outerShdw>
                </a:effectLst>
                <a:cs typeface="Calibri" panose="020F0502020204030204" pitchFamily="34" charset="0"/>
              </a:rPr>
              <a:t> brings the punishment of the sword, So that you may know there is judgment.”</a:t>
            </a:r>
          </a:p>
        </p:txBody>
      </p:sp>
      <p:pic>
        <p:nvPicPr>
          <p:cNvPr id="3" name="Picture 2">
            <a:extLst>
              <a:ext uri="{FF2B5EF4-FFF2-40B4-BE49-F238E27FC236}">
                <a16:creationId xmlns:a16="http://schemas.microsoft.com/office/drawing/2014/main" id="{BD15A6B9-7A55-7846-FECE-4319857EDF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316737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091FD9-AC48-05B1-9BDB-1D0D486513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2 Chronicles 36:16-17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but they continually mocked the messengers of God, despised His words, and scoffed at His prophets, until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sz="3400" dirty="0">
                <a:effectLst>
                  <a:outerShdw blurRad="38100" dist="38100" dir="2700000" algn="tl">
                    <a:srgbClr val="000000">
                      <a:alpha val="43137"/>
                    </a:srgbClr>
                  </a:outerShdw>
                </a:effectLst>
                <a:cs typeface="Calibri" panose="020F0502020204030204" pitchFamily="34" charset="0"/>
              </a:rPr>
              <a:t> rose against His people, until there was no remedy.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So He brought up against them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king of the Chaldeans</a:t>
            </a:r>
            <a:r>
              <a:rPr lang="en-US" sz="3400" dirty="0">
                <a:effectLst>
                  <a:outerShdw blurRad="38100" dist="38100" dir="2700000" algn="tl">
                    <a:srgbClr val="000000">
                      <a:alpha val="43137"/>
                    </a:srgbClr>
                  </a:outerShdw>
                </a:effectLst>
                <a:cs typeface="Calibri" panose="020F0502020204030204" pitchFamily="34" charset="0"/>
              </a:rPr>
              <a:t>, who killed their young men with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in the house of their sanctuary, and had no compassion on young man or virgin, old man or frail; He handed them all over to him.”</a:t>
            </a:r>
          </a:p>
        </p:txBody>
      </p:sp>
    </p:spTree>
    <p:extLst>
      <p:ext uri="{BB962C8B-B14F-4D97-AF65-F5344CB8AC3E}">
        <p14:creationId xmlns:p14="http://schemas.microsoft.com/office/powerpoint/2010/main" val="3342167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901C40-5F28-3EE3-29E5-96E62EE1BF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Isaiah 51:19-20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“19</a:t>
            </a:r>
            <a:r>
              <a:rPr lang="en-US" sz="3600" dirty="0">
                <a:effectLst>
                  <a:outerShdw blurRad="38100" dist="38100" dir="2700000" algn="tl">
                    <a:srgbClr val="000000">
                      <a:alpha val="43137"/>
                    </a:srgbClr>
                  </a:outerShdw>
                </a:effectLst>
                <a:cs typeface="Calibri" panose="020F0502020204030204" pitchFamily="34" charset="0"/>
              </a:rPr>
              <a:t> These two things have happened to you; Who will mourn for you? The devastation and destruction,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famine and sword</a:t>
            </a:r>
            <a:r>
              <a:rPr lang="en-US" sz="3600" dirty="0">
                <a:effectLst>
                  <a:outerShdw blurRad="38100" dist="38100" dir="2700000" algn="tl">
                    <a:srgbClr val="000000">
                      <a:alpha val="43137"/>
                    </a:srgbClr>
                  </a:outerShdw>
                </a:effectLst>
                <a:cs typeface="Calibri" panose="020F0502020204030204" pitchFamily="34" charset="0"/>
              </a:rPr>
              <a:t>; How shall I comfort you? </a:t>
            </a:r>
            <a:r>
              <a:rPr lang="en-US" sz="3600" baseline="30000" dirty="0">
                <a:effectLst>
                  <a:outerShdw blurRad="38100" dist="38100" dir="2700000" algn="tl">
                    <a:srgbClr val="000000">
                      <a:alpha val="43137"/>
                    </a:srgbClr>
                  </a:outerShdw>
                </a:effectLst>
                <a:cs typeface="Calibri" panose="020F0502020204030204" pitchFamily="34" charset="0"/>
              </a:rPr>
              <a:t>20</a:t>
            </a:r>
            <a:r>
              <a:rPr lang="en-US" sz="3600" dirty="0">
                <a:effectLst>
                  <a:outerShdw blurRad="38100" dist="38100" dir="2700000" algn="tl">
                    <a:srgbClr val="000000">
                      <a:alpha val="43137"/>
                    </a:srgbClr>
                  </a:outerShdw>
                </a:effectLst>
                <a:cs typeface="Calibri" panose="020F0502020204030204" pitchFamily="34" charset="0"/>
              </a:rPr>
              <a:t> Your sons have fainted, They lie </a:t>
            </a:r>
            <a:r>
              <a:rPr lang="en-US" sz="3600" i="1" dirty="0">
                <a:effectLst>
                  <a:outerShdw blurRad="38100" dist="38100" dir="2700000" algn="tl">
                    <a:srgbClr val="000000">
                      <a:alpha val="43137"/>
                    </a:srgbClr>
                  </a:outerShdw>
                </a:effectLst>
                <a:cs typeface="Calibri" panose="020F0502020204030204" pitchFamily="34" charset="0"/>
              </a:rPr>
              <a:t>helpless</a:t>
            </a:r>
            <a:r>
              <a:rPr lang="en-US" sz="3600" dirty="0">
                <a:effectLst>
                  <a:outerShdw blurRad="38100" dist="38100" dir="2700000" algn="tl">
                    <a:srgbClr val="000000">
                      <a:alpha val="43137"/>
                    </a:srgbClr>
                  </a:outerShdw>
                </a:effectLst>
                <a:cs typeface="Calibri" panose="020F0502020204030204" pitchFamily="34" charset="0"/>
              </a:rPr>
              <a:t> at the head of every street, Like an antelope in a net, Full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of the Lord</a:t>
            </a:r>
            <a:r>
              <a:rPr lang="en-US" sz="3600" dirty="0">
                <a:effectLst>
                  <a:outerShdw blurRad="38100" dist="38100" dir="2700000" algn="tl">
                    <a:srgbClr val="000000">
                      <a:alpha val="43137"/>
                    </a:srgbClr>
                  </a:outerShdw>
                </a:effectLst>
                <a:cs typeface="Calibri" panose="020F0502020204030204" pitchFamily="34" charset="0"/>
              </a:rPr>
              <a:t>, The rebuke of your God.”</a:t>
            </a:r>
          </a:p>
        </p:txBody>
      </p:sp>
    </p:spTree>
    <p:extLst>
      <p:ext uri="{BB962C8B-B14F-4D97-AF65-F5344CB8AC3E}">
        <p14:creationId xmlns:p14="http://schemas.microsoft.com/office/powerpoint/2010/main" val="2635460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94522-4670-29BD-18D3-9D121C18D7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21:5-7, 9</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“5 </a:t>
            </a:r>
            <a:r>
              <a:rPr lang="en-US" sz="3400" dirty="0">
                <a:effectLst>
                  <a:outerShdw blurRad="38100" dist="38100" dir="2700000" algn="tl">
                    <a:srgbClr val="000000">
                      <a:alpha val="43137"/>
                    </a:srgbClr>
                  </a:outerShdw>
                </a:effectLst>
                <a:cs typeface="Calibri" panose="020F0502020204030204" pitchFamily="34" charset="0"/>
              </a:rPr>
              <a:t>And I Myself will make war against you with an outstretched hand and a mighty arm, and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sz="3400"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dirty="0">
                <a:effectLst>
                  <a:outerShdw blurRad="38100" dist="38100" dir="2700000" algn="tl">
                    <a:srgbClr val="000000">
                      <a:alpha val="43137"/>
                    </a:srgbClr>
                  </a:outerShdw>
                </a:effectLst>
                <a:cs typeface="Calibri" panose="020F0502020204030204" pitchFamily="34" charset="0"/>
              </a:rPr>
              <a:t>, and great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6</a:t>
            </a:r>
            <a:r>
              <a:rPr lang="en-US" sz="3400" dirty="0">
                <a:effectLst>
                  <a:outerShdw blurRad="38100" dist="38100" dir="2700000" algn="tl">
                    <a:srgbClr val="000000">
                      <a:alpha val="43137"/>
                    </a:srgbClr>
                  </a:outerShdw>
                </a:effectLst>
                <a:cs typeface="Calibri" panose="020F0502020204030204" pitchFamily="34" charset="0"/>
              </a:rPr>
              <a:t> I will also strike the inhabitants of this city, both the people and the animals; they will die of a great plague. </a:t>
            </a:r>
            <a:r>
              <a:rPr lang="en-US" sz="3400" baseline="30000" dirty="0">
                <a:effectLst>
                  <a:outerShdw blurRad="38100" dist="38100" dir="2700000" algn="tl">
                    <a:srgbClr val="000000">
                      <a:alpha val="43137"/>
                    </a:srgbClr>
                  </a:outerShdw>
                </a:effectLst>
                <a:cs typeface="Calibri" panose="020F0502020204030204" pitchFamily="34" charset="0"/>
              </a:rPr>
              <a:t>7</a:t>
            </a:r>
            <a:r>
              <a:rPr lang="en-US" sz="3400" dirty="0">
                <a:effectLst>
                  <a:outerShdw blurRad="38100" dist="38100" dir="2700000" algn="tl">
                    <a:srgbClr val="000000">
                      <a:alpha val="43137"/>
                    </a:srgbClr>
                  </a:outerShdw>
                </a:effectLst>
                <a:cs typeface="Calibri" panose="020F0502020204030204" pitchFamily="34" charset="0"/>
              </a:rPr>
              <a:t> Then afterward,” declares the Lord, “I will hand Zedekiah king of Judah, his servants, and the people, that is, those who survive in this city from the plague,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400" dirty="0">
                <a:effectLst>
                  <a:outerShdw blurRad="38100" dist="38100" dir="2700000" algn="tl">
                    <a:srgbClr val="000000">
                      <a:alpha val="43137"/>
                    </a:srgbClr>
                  </a:outerShdw>
                </a:effectLst>
                <a:cs typeface="Calibri" panose="020F0502020204030204" pitchFamily="34" charset="0"/>
              </a:rPr>
              <a:t>, over to Nebuchadnezzar king of. . .</a:t>
            </a:r>
          </a:p>
        </p:txBody>
      </p:sp>
    </p:spTree>
    <p:extLst>
      <p:ext uri="{BB962C8B-B14F-4D97-AF65-F5344CB8AC3E}">
        <p14:creationId xmlns:p14="http://schemas.microsoft.com/office/powerpoint/2010/main" val="1898377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A44BB3-1A3C-9501-B599-A60CF7E71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21:5-7, 9</a:t>
            </a:r>
          </a:p>
          <a:p>
            <a:pPr marL="0" indent="0" algn="just">
              <a:spcBef>
                <a:spcPts val="0"/>
              </a:spcBef>
              <a:buNone/>
            </a:pPr>
            <a:r>
              <a:rPr lang="en-US" sz="3400" dirty="0">
                <a:effectLst>
                  <a:outerShdw blurRad="38100" dist="38100" dir="2700000" algn="tl">
                    <a:srgbClr val="000000">
                      <a:alpha val="43137"/>
                    </a:srgbClr>
                  </a:outerShdw>
                </a:effectLst>
                <a:cs typeface="Calibri" panose="020F0502020204030204" pitchFamily="34" charset="0"/>
              </a:rPr>
              <a:t>…Babylon, to their enemies, and to those who seek their lives; and he will strike and kill them with the edge of the sword. He will not spare them nor have pity nor compassion.”’… </a:t>
            </a:r>
            <a:r>
              <a:rPr lang="en-US" sz="3400" baseline="30000" dirty="0">
                <a:effectLst>
                  <a:outerShdw blurRad="38100" dist="38100" dir="2700000" algn="tl">
                    <a:srgbClr val="000000">
                      <a:alpha val="43137"/>
                    </a:srgbClr>
                  </a:outerShdw>
                </a:effectLst>
                <a:cs typeface="Calibri" panose="020F0502020204030204" pitchFamily="34" charset="0"/>
              </a:rPr>
              <a:t>9</a:t>
            </a:r>
            <a:r>
              <a:rPr lang="en-US" sz="3400" dirty="0">
                <a:effectLst>
                  <a:outerShdw blurRad="38100" dist="38100" dir="2700000" algn="tl">
                    <a:srgbClr val="000000">
                      <a:alpha val="43137"/>
                    </a:srgbClr>
                  </a:outerShdw>
                </a:effectLst>
                <a:cs typeface="Calibri" panose="020F0502020204030204" pitchFamily="34" charset="0"/>
              </a:rPr>
              <a:t> Anyone who stays in this city will die by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by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400" dirty="0">
                <a:effectLst>
                  <a:outerShdw blurRad="38100" dist="38100" dir="2700000" algn="tl">
                    <a:srgbClr val="000000">
                      <a:alpha val="43137"/>
                    </a:srgbClr>
                  </a:outerShdw>
                </a:effectLst>
                <a:cs typeface="Calibri" panose="020F0502020204030204" pitchFamily="34" charset="0"/>
              </a:rPr>
              <a:t>, or by plague; but anyone who leaves and goes over to the Chaldeans who are besieging you will live, and he will have his own life as plunder.”</a:t>
            </a:r>
          </a:p>
        </p:txBody>
      </p:sp>
    </p:spTree>
    <p:extLst>
      <p:ext uri="{BB962C8B-B14F-4D97-AF65-F5344CB8AC3E}">
        <p14:creationId xmlns:p14="http://schemas.microsoft.com/office/powerpoint/2010/main" val="3537370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800600"/>
          </a:xfrm>
        </p:spPr>
        <p:txBody>
          <a:bodyPr/>
          <a:lstStyle/>
          <a:p>
            <a:pPr marL="0" indent="0" algn="just">
              <a:buNone/>
              <a:defRPr/>
            </a:pPr>
            <a:r>
              <a:rPr lang="en-US" sz="2700" dirty="0">
                <a:effectLst>
                  <a:outerShdw blurRad="38100" dist="38100" dir="2700000" algn="tl">
                    <a:srgbClr val="000000">
                      <a:alpha val="43137"/>
                    </a:srgbClr>
                  </a:outerShdw>
                </a:effectLst>
              </a:rPr>
              <a:t>. . . Mid-</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 clearly indicates a belief that the Rapture will occur in the middle of the Tribulation. The name of the Post-</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 puts the Rapture after (post) the Tribulation. But the name, ‘Pre-Wrath’ gives no indication of when the Rapture will occur with relation to the Tribulation. For that reason,  I have decided to call the ‘Pre-Wrath’ view the Three-Quarters Tribulation Rapture viewpoint. And I will be abbreviating it throughout the rest of this article as the ‘3/4 </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Rapture.’ I have given it that name because its proponents believe the Rapture will occur </a:t>
            </a:r>
            <a:r>
              <a:rPr lang="en-US" sz="2700" b="1" u="sng" dirty="0">
                <a:solidFill>
                  <a:srgbClr val="FFFFCC"/>
                </a:solidFill>
                <a:effectLst>
                  <a:outerShdw blurRad="38100" dist="38100" dir="2700000" algn="tl">
                    <a:srgbClr val="000000">
                      <a:alpha val="43137"/>
                    </a:srgbClr>
                  </a:outerShdw>
                </a:effectLst>
              </a:rPr>
              <a:t>about</a:t>
            </a:r>
            <a:r>
              <a:rPr lang="en-US" sz="2700" dirty="0">
                <a:effectLst>
                  <a:outerShdw blurRad="38100" dist="38100" dir="2700000" algn="tl">
                    <a:srgbClr val="000000">
                      <a:alpha val="43137"/>
                    </a:srgbClr>
                  </a:outerShdw>
                </a:effectLst>
              </a:rPr>
              <a:t> three-quarters of the way through the Tribulation, or shortly thereafter</a:t>
            </a:r>
            <a:r>
              <a:rPr lang="en-US" sz="2700" i="1" dirty="0">
                <a:effectLst>
                  <a:outerShdw blurRad="38100" dist="38100" dir="2700000" algn="tl">
                    <a:srgbClr val="000000">
                      <a:alpha val="43137"/>
                    </a:srgbClr>
                  </a:outerShdw>
                </a:effectLst>
              </a:rPr>
              <a:t>.”</a:t>
            </a:r>
          </a:p>
        </p:txBody>
      </p:sp>
      <p:sp>
        <p:nvSpPr>
          <p:cNvPr id="4" name="Rectangle 2">
            <a:extLst>
              <a:ext uri="{FF2B5EF4-FFF2-40B4-BE49-F238E27FC236}">
                <a16:creationId xmlns:a16="http://schemas.microsoft.com/office/drawing/2014/main" id="{7379843B-B74A-AF5D-192B-1BA96818D9B3}"/>
              </a:ext>
            </a:extLst>
          </p:cNvPr>
          <p:cNvSpPr>
            <a:spLocks noGrp="1" noChangeArrowheads="1"/>
          </p:cNvSpPr>
          <p:nvPr>
            <p:ph type="title"/>
          </p:nvPr>
        </p:nvSpPr>
        <p:spPr>
          <a:xfrm>
            <a:off x="3009900" y="1524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5" name="Picture 2" descr="Lamplighter Magazine">
            <a:extLst>
              <a:ext uri="{FF2B5EF4-FFF2-40B4-BE49-F238E27FC236}">
                <a16:creationId xmlns:a16="http://schemas.microsoft.com/office/drawing/2014/main" id="{5F2F41F1-FE05-8860-8540-BDB0937631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6200"/>
            <a:ext cx="85428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B227F1-2925-4E56-FEAC-DE9DFA17AA3D}"/>
              </a:ext>
            </a:extLst>
          </p:cNvPr>
          <p:cNvSpPr txBox="1"/>
          <p:nvPr/>
        </p:nvSpPr>
        <p:spPr>
          <a:xfrm>
            <a:off x="609600" y="6474023"/>
            <a:ext cx="10972800" cy="307777"/>
          </a:xfrm>
          <a:prstGeom prst="rect">
            <a:avLst/>
          </a:prstGeom>
          <a:noFill/>
        </p:spPr>
        <p:txBody>
          <a:bodyPr wrap="square">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1648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0199B-22BB-35AB-0660-9C8F30710B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44:8, 11-12</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8</a:t>
            </a:r>
            <a:r>
              <a:rPr lang="en-US" sz="3400" dirty="0">
                <a:effectLst>
                  <a:outerShdw blurRad="38100" dist="38100" dir="2700000" algn="tl">
                    <a:srgbClr val="000000">
                      <a:alpha val="43137"/>
                    </a:srgbClr>
                  </a:outerShdw>
                </a:effectLst>
                <a:cs typeface="Calibri" panose="020F0502020204030204" pitchFamily="34" charset="0"/>
              </a:rPr>
              <a:t> provoking Me to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sz="3400" dirty="0">
                <a:effectLst>
                  <a:outerShdw blurRad="38100" dist="38100" dir="2700000" algn="tl">
                    <a:srgbClr val="000000">
                      <a:alpha val="43137"/>
                    </a:srgbClr>
                  </a:outerShdw>
                </a:effectLst>
                <a:cs typeface="Calibri" panose="020F0502020204030204" pitchFamily="34" charset="0"/>
              </a:rPr>
              <a:t> with the works of your hands, burning sacrifices to other gods in the land of Egypt where you are entering to reside, so that you may be eliminated and become a curse and a disgrace among all the nations of the earth?... </a:t>
            </a:r>
            <a:r>
              <a:rPr lang="en-US" sz="3400" baseline="30000" dirty="0">
                <a:effectLst>
                  <a:outerShdw blurRad="38100" dist="38100" dir="2700000" algn="tl">
                    <a:srgbClr val="000000">
                      <a:alpha val="43137"/>
                    </a:srgbClr>
                  </a:outerShdw>
                </a:effectLst>
                <a:cs typeface="Calibri" panose="020F0502020204030204" pitchFamily="34" charset="0"/>
              </a:rPr>
              <a:t>11</a:t>
            </a:r>
            <a:r>
              <a:rPr lang="en-US" sz="3400" dirty="0">
                <a:effectLst>
                  <a:outerShdw blurRad="38100" dist="38100" dir="2700000" algn="tl">
                    <a:srgbClr val="000000">
                      <a:alpha val="43137"/>
                    </a:srgbClr>
                  </a:outerShdw>
                </a:effectLst>
                <a:cs typeface="Calibri" panose="020F0502020204030204" pitchFamily="34" charset="0"/>
              </a:rPr>
              <a:t> “Therefore thus says the LORD of hosts, the God of Israel, ‘Behold, I am going to set My face against you for woe, even to cut off all Judah. </a:t>
            </a:r>
            <a:r>
              <a:rPr lang="en-US" sz="3400" baseline="30000" dirty="0">
                <a:effectLst>
                  <a:outerShdw blurRad="38100" dist="38100" dir="2700000" algn="tl">
                    <a:srgbClr val="000000">
                      <a:alpha val="43137"/>
                    </a:srgbClr>
                  </a:outerShdw>
                </a:effectLst>
                <a:cs typeface="Calibri" panose="020F0502020204030204" pitchFamily="34" charset="0"/>
              </a:rPr>
              <a:t>12</a:t>
            </a:r>
            <a:r>
              <a:rPr lang="en-US" sz="3400" dirty="0">
                <a:effectLst>
                  <a:outerShdw blurRad="38100" dist="38100" dir="2700000" algn="tl">
                    <a:srgbClr val="000000">
                      <a:alpha val="43137"/>
                    </a:srgbClr>
                  </a:outerShdw>
                </a:effectLst>
                <a:cs typeface="Calibri" panose="020F0502020204030204" pitchFamily="34" charset="0"/>
              </a:rPr>
              <a:t> And I will take away the remnant of Judah who have set their. . .</a:t>
            </a:r>
          </a:p>
        </p:txBody>
      </p:sp>
    </p:spTree>
    <p:extLst>
      <p:ext uri="{BB962C8B-B14F-4D97-AF65-F5344CB8AC3E}">
        <p14:creationId xmlns:p14="http://schemas.microsoft.com/office/powerpoint/2010/main" val="3367425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088D1-B940-4AE1-F8A3-C2A613B253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4343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44:8, 11-12</a:t>
            </a:r>
          </a:p>
          <a:p>
            <a:pPr marL="0" indent="0" algn="just">
              <a:spcBef>
                <a:spcPts val="0"/>
              </a:spcBef>
              <a:buNone/>
            </a:pPr>
            <a:r>
              <a:rPr lang="en-US" sz="3400" dirty="0">
                <a:effectLst>
                  <a:outerShdw blurRad="38100" dist="38100" dir="2700000" algn="tl">
                    <a:srgbClr val="000000">
                      <a:alpha val="43137"/>
                    </a:srgbClr>
                  </a:outerShdw>
                </a:effectLst>
                <a:cs typeface="Calibri" panose="020F0502020204030204" pitchFamily="34" charset="0"/>
              </a:rPr>
              <a:t>... minds on entering the land of Egypt to reside there, and they will all meet their end in the land of Egypt; they will fall by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or meet their end by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400" dirty="0">
                <a:effectLst>
                  <a:outerShdw blurRad="38100" dist="38100" dir="2700000" algn="tl">
                    <a:srgbClr val="000000">
                      <a:alpha val="43137"/>
                    </a:srgbClr>
                  </a:outerShdw>
                </a:effectLst>
                <a:cs typeface="Calibri" panose="020F0502020204030204" pitchFamily="34" charset="0"/>
              </a:rPr>
              <a:t>. From the small to the great, they will die by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 and famine</a:t>
            </a:r>
            <a:r>
              <a:rPr lang="en-US" sz="3400" dirty="0">
                <a:effectLst>
                  <a:outerShdw blurRad="38100" dist="38100" dir="2700000" algn="tl">
                    <a:srgbClr val="000000">
                      <a:alpha val="43137"/>
                    </a:srgbClr>
                  </a:outerShdw>
                </a:effectLst>
                <a:cs typeface="Calibri" panose="020F0502020204030204" pitchFamily="34" charset="0"/>
              </a:rPr>
              <a:t>; and they will become a curse, an object of horror, an imprecation, and a disgrace.”</a:t>
            </a:r>
          </a:p>
        </p:txBody>
      </p:sp>
    </p:spTree>
    <p:extLst>
      <p:ext uri="{BB962C8B-B14F-4D97-AF65-F5344CB8AC3E}">
        <p14:creationId xmlns:p14="http://schemas.microsoft.com/office/powerpoint/2010/main" val="214440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AC4B36-A5E9-3456-770B-185FC770B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50:13, 25</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“13</a:t>
            </a:r>
            <a:r>
              <a:rPr lang="en-US" sz="3400" dirty="0">
                <a:effectLst>
                  <a:outerShdw blurRad="38100" dist="38100" dir="2700000" algn="tl">
                    <a:srgbClr val="000000">
                      <a:alpha val="43137"/>
                    </a:srgbClr>
                  </a:outerShdw>
                </a:effectLst>
                <a:cs typeface="Calibri" panose="020F0502020204030204" pitchFamily="34" charset="0"/>
              </a:rPr>
              <a:t> Because of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sz="3400" dirty="0">
                <a:effectLst>
                  <a:outerShdw blurRad="38100" dist="38100" dir="2700000" algn="tl">
                    <a:srgbClr val="000000">
                      <a:alpha val="43137"/>
                    </a:srgbClr>
                  </a:outerShdw>
                </a:effectLst>
                <a:cs typeface="Calibri" panose="020F0502020204030204" pitchFamily="34" charset="0"/>
              </a:rPr>
              <a:t> she will not be inhabited, But she will be completely desolate; Everyone who passes by Babylon will be horrified And will hiss because of all her wounds…</a:t>
            </a:r>
            <a:r>
              <a:rPr lang="en-US" sz="3400" baseline="30000" dirty="0">
                <a:effectLst>
                  <a:outerShdw blurRad="38100" dist="38100" dir="2700000" algn="tl">
                    <a:srgbClr val="000000">
                      <a:alpha val="43137"/>
                    </a:srgbClr>
                  </a:outerShdw>
                </a:effectLst>
                <a:cs typeface="Calibri" panose="020F0502020204030204" pitchFamily="34" charset="0"/>
              </a:rPr>
              <a:t>25</a:t>
            </a:r>
            <a:r>
              <a:rPr lang="en-US" sz="3400" dirty="0">
                <a:effectLst>
                  <a:outerShdw blurRad="38100" dist="38100" dir="2700000" algn="tl">
                    <a:srgbClr val="000000">
                      <a:alpha val="43137"/>
                    </a:srgbClr>
                  </a:outerShdw>
                </a:effectLst>
                <a:cs typeface="Calibri" panose="020F0502020204030204" pitchFamily="34" charset="0"/>
              </a:rPr>
              <a:t> The Lord has opened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armory</a:t>
            </a:r>
            <a:r>
              <a:rPr lang="en-US" sz="3400" dirty="0">
                <a:effectLst>
                  <a:outerShdw blurRad="38100" dist="38100" dir="2700000" algn="tl">
                    <a:srgbClr val="000000">
                      <a:alpha val="43137"/>
                    </a:srgbClr>
                  </a:outerShdw>
                </a:effectLst>
                <a:cs typeface="Calibri" panose="020F0502020204030204" pitchFamily="34" charset="0"/>
              </a:rPr>
              <a:t> And has brought out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weapons</a:t>
            </a:r>
            <a:r>
              <a:rPr lang="en-US" sz="3400" dirty="0">
                <a:effectLst>
                  <a:outerShdw blurRad="38100" dist="38100" dir="2700000" algn="tl">
                    <a:srgbClr val="000000">
                      <a:alpha val="43137"/>
                    </a:srgbClr>
                  </a:outerShdw>
                </a:effectLst>
                <a:cs typeface="Calibri" panose="020F0502020204030204" pitchFamily="34" charset="0"/>
              </a:rPr>
              <a:t> of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400" dirty="0">
                <a:effectLst>
                  <a:outerShdw blurRad="38100" dist="38100" dir="2700000" algn="tl">
                    <a:srgbClr val="000000">
                      <a:alpha val="43137"/>
                    </a:srgbClr>
                  </a:outerShdw>
                </a:effectLst>
                <a:cs typeface="Calibri" panose="020F0502020204030204" pitchFamily="34" charset="0"/>
              </a:rPr>
              <a:t>, For it is a work of the Lord God of armies In the land of the Chaldeans.”</a:t>
            </a:r>
          </a:p>
        </p:txBody>
      </p:sp>
    </p:spTree>
    <p:extLst>
      <p:ext uri="{BB962C8B-B14F-4D97-AF65-F5344CB8AC3E}">
        <p14:creationId xmlns:p14="http://schemas.microsoft.com/office/powerpoint/2010/main" val="1027635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1B716-43D3-BF19-A9CC-07285C4F3C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Ezekiel 7:14-15</a:t>
            </a:r>
          </a:p>
          <a:p>
            <a:pPr marL="0" indent="0" algn="just">
              <a:spcBef>
                <a:spcPts val="0"/>
              </a:spcBef>
              <a:spcAft>
                <a:spcPts val="0"/>
              </a:spcAft>
              <a:buNone/>
            </a:pPr>
            <a:r>
              <a:rPr lang="en-US" sz="3400" baseline="30000" dirty="0">
                <a:effectLst/>
              </a:rPr>
              <a:t>14</a:t>
            </a:r>
            <a:r>
              <a:rPr lang="en-US" sz="3400" dirty="0"/>
              <a:t>‘They have blown the trumpet and made everything ready, but no one is going to the battle, for </a:t>
            </a:r>
            <a:r>
              <a:rPr lang="en-US" sz="3400" b="1" u="sng" dirty="0">
                <a:solidFill>
                  <a:srgbClr val="FFFFCC"/>
                </a:solidFill>
                <a:effectLst/>
              </a:rPr>
              <a:t>My wrath </a:t>
            </a:r>
            <a:r>
              <a:rPr lang="en-US" sz="3400" dirty="0"/>
              <a:t>is against all their multitude. </a:t>
            </a:r>
            <a:r>
              <a:rPr lang="en-US" sz="3400" baseline="30000" dirty="0">
                <a:effectLst/>
              </a:rPr>
              <a:t>15 </a:t>
            </a:r>
            <a:r>
              <a:rPr lang="en-US" sz="3400" dirty="0"/>
              <a:t>The </a:t>
            </a:r>
            <a:r>
              <a:rPr lang="en-US" sz="3400" b="1" u="sng" dirty="0">
                <a:solidFill>
                  <a:srgbClr val="FFFFCC"/>
                </a:solidFill>
                <a:effectLst/>
              </a:rPr>
              <a:t>sword</a:t>
            </a:r>
            <a:r>
              <a:rPr lang="en-US" sz="3400" dirty="0"/>
              <a:t> is outside the city and the plague and the </a:t>
            </a:r>
            <a:r>
              <a:rPr lang="en-US" sz="3400" b="1" u="sng" dirty="0">
                <a:solidFill>
                  <a:srgbClr val="FFFFCC"/>
                </a:solidFill>
                <a:effectLst/>
              </a:rPr>
              <a:t>famine</a:t>
            </a:r>
            <a:r>
              <a:rPr lang="en-US" sz="3400" dirty="0"/>
              <a:t> are within. Anyone who is in the field will die by the </a:t>
            </a:r>
            <a:r>
              <a:rPr lang="en-US" sz="3400" b="1" u="sng" dirty="0">
                <a:solidFill>
                  <a:srgbClr val="FFFFCC"/>
                </a:solidFill>
                <a:effectLst/>
              </a:rPr>
              <a:t>sword</a:t>
            </a:r>
            <a:r>
              <a:rPr lang="en-US" sz="3400" dirty="0"/>
              <a:t>, while </a:t>
            </a:r>
            <a:r>
              <a:rPr lang="en-US" sz="3400" b="1" u="sng" dirty="0">
                <a:solidFill>
                  <a:srgbClr val="FFFFCC"/>
                </a:solidFill>
                <a:effectLst/>
              </a:rPr>
              <a:t>famine</a:t>
            </a:r>
            <a:r>
              <a:rPr lang="en-US" sz="3400" dirty="0"/>
              <a:t> and the plague will consume those in the city.</a:t>
            </a:r>
          </a:p>
        </p:txBody>
      </p:sp>
    </p:spTree>
    <p:extLst>
      <p:ext uri="{BB962C8B-B14F-4D97-AF65-F5344CB8AC3E}">
        <p14:creationId xmlns:p14="http://schemas.microsoft.com/office/powerpoint/2010/main" val="3203268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u="sng"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40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5D3EF-94FE-4DF5-B25D-F1E796C2F9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Revelation 6:8</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Death, and Hades was following with him. Authority was given to them over a fourth of the earth, to kill with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 and famine, and plague</a:t>
            </a:r>
            <a:r>
              <a:rPr lang="en-US" sz="3400" dirty="0">
                <a:effectLst>
                  <a:outerShdw blurRad="38100" dist="38100" dir="2700000" algn="tl">
                    <a:srgbClr val="000000">
                      <a:alpha val="43137"/>
                    </a:srgbClr>
                  </a:outerShdw>
                </a:effectLst>
                <a:cs typeface="Calibri" panose="020F0502020204030204" pitchFamily="34" charset="0"/>
              </a:rPr>
              <a:t>, and by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wild animals</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earth.”</a:t>
            </a:r>
          </a:p>
        </p:txBody>
      </p:sp>
      <p:pic>
        <p:nvPicPr>
          <p:cNvPr id="3" name="Picture 2">
            <a:extLst>
              <a:ext uri="{FF2B5EF4-FFF2-40B4-BE49-F238E27FC236}">
                <a16:creationId xmlns:a16="http://schemas.microsoft.com/office/drawing/2014/main" id="{067D3614-184A-E3B4-4985-467F38A563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559345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054DAD-FC27-9A0C-E0C1-829782C6FD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Ezekiel 5:15-17</a:t>
            </a:r>
          </a:p>
          <a:p>
            <a:pPr marL="0" indent="0" algn="just">
              <a:spcBef>
                <a:spcPts val="0"/>
              </a:spcBef>
              <a:buNone/>
            </a:pPr>
            <a:r>
              <a:rPr lang="en-US" sz="3000" dirty="0">
                <a:effectLst>
                  <a:outerShdw blurRad="38100" dist="38100" dir="2700000" algn="tl">
                    <a:srgbClr val="000000">
                      <a:alpha val="43137"/>
                    </a:srgbClr>
                  </a:outerShdw>
                </a:effectLst>
                <a:cs typeface="Calibri" panose="020F0502020204030204" pitchFamily="34" charset="0"/>
              </a:rPr>
              <a:t>“</a:t>
            </a:r>
            <a:r>
              <a:rPr lang="en-US" sz="3000" baseline="30000" dirty="0">
                <a:effectLst>
                  <a:outerShdw blurRad="38100" dist="38100" dir="2700000" algn="tl">
                    <a:srgbClr val="000000">
                      <a:alpha val="43137"/>
                    </a:srgbClr>
                  </a:outerShdw>
                </a:effectLst>
                <a:cs typeface="Calibri" panose="020F0502020204030204" pitchFamily="34" charset="0"/>
              </a:rPr>
              <a:t>15</a:t>
            </a:r>
            <a:r>
              <a:rPr lang="en-US" sz="3000" dirty="0">
                <a:effectLst>
                  <a:outerShdw blurRad="38100" dist="38100" dir="2700000" algn="tl">
                    <a:srgbClr val="000000">
                      <a:alpha val="43137"/>
                    </a:srgbClr>
                  </a:outerShdw>
                </a:effectLst>
                <a:cs typeface="Calibri" panose="020F0502020204030204" pitchFamily="34" charset="0"/>
              </a:rPr>
              <a:t> ‘So it shall be a reproach, a taunt, a lesson, and an astonishment to the nations that are all around you, when I execute judgments among you in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sz="3000" dirty="0">
                <a:effectLst>
                  <a:outerShdw blurRad="38100" dist="38100" dir="2700000" algn="tl">
                    <a:srgbClr val="000000">
                      <a:alpha val="43137"/>
                    </a:srgbClr>
                  </a:outerShdw>
                </a:effectLst>
                <a:cs typeface="Calibri" panose="020F0502020204030204" pitchFamily="34" charset="0"/>
              </a:rPr>
              <a:t> and in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fury</a:t>
            </a:r>
            <a:r>
              <a:rPr lang="en-US" sz="3000" dirty="0">
                <a:effectLst>
                  <a:outerShdw blurRad="38100" dist="38100" dir="2700000" algn="tl">
                    <a:srgbClr val="000000">
                      <a:alpha val="43137"/>
                    </a:srgbClr>
                  </a:outerShdw>
                </a:effectLst>
                <a:cs typeface="Calibri" panose="020F0502020204030204" pitchFamily="34" charset="0"/>
              </a:rPr>
              <a:t> and in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furious</a:t>
            </a:r>
            <a:r>
              <a:rPr lang="en-US" sz="3000" dirty="0">
                <a:effectLst>
                  <a:outerShdw blurRad="38100" dist="38100" dir="2700000" algn="tl">
                    <a:srgbClr val="000000">
                      <a:alpha val="43137"/>
                    </a:srgbClr>
                  </a:outerShdw>
                </a:effectLst>
                <a:cs typeface="Calibri" panose="020F0502020204030204" pitchFamily="34" charset="0"/>
              </a:rPr>
              <a:t> rebukes. I, the Lord, have spoken. </a:t>
            </a:r>
            <a:r>
              <a:rPr lang="en-US" sz="3000" baseline="30000" dirty="0">
                <a:effectLst>
                  <a:outerShdw blurRad="38100" dist="38100" dir="2700000" algn="tl">
                    <a:srgbClr val="000000">
                      <a:alpha val="43137"/>
                    </a:srgbClr>
                  </a:outerShdw>
                </a:effectLst>
                <a:cs typeface="Calibri" panose="020F0502020204030204" pitchFamily="34" charset="0"/>
              </a:rPr>
              <a:t>16</a:t>
            </a:r>
            <a:r>
              <a:rPr lang="en-US" sz="3000" dirty="0">
                <a:effectLst>
                  <a:outerShdw blurRad="38100" dist="38100" dir="2700000" algn="tl">
                    <a:srgbClr val="000000">
                      <a:alpha val="43137"/>
                    </a:srgbClr>
                  </a:outerShdw>
                </a:effectLst>
                <a:cs typeface="Calibri" panose="020F0502020204030204" pitchFamily="34" charset="0"/>
              </a:rPr>
              <a:t> When I send against them the terrible arrows of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which shall be for destruction, which I will send to destroy you, I will increase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upon you and cut off your supply of bread. </a:t>
            </a:r>
            <a:r>
              <a:rPr lang="en-US" sz="3000" baseline="30000" dirty="0">
                <a:effectLst>
                  <a:outerShdw blurRad="38100" dist="38100" dir="2700000" algn="tl">
                    <a:srgbClr val="000000">
                      <a:alpha val="43137"/>
                    </a:srgbClr>
                  </a:outerShdw>
                </a:effectLst>
                <a:cs typeface="Calibri" panose="020F0502020204030204" pitchFamily="34" charset="0"/>
              </a:rPr>
              <a:t>17</a:t>
            </a:r>
            <a:r>
              <a:rPr lang="en-US" sz="3000" dirty="0">
                <a:effectLst>
                  <a:outerShdw blurRad="38100" dist="38100" dir="2700000" algn="tl">
                    <a:srgbClr val="000000">
                      <a:alpha val="43137"/>
                    </a:srgbClr>
                  </a:outerShdw>
                </a:effectLst>
                <a:cs typeface="Calibri" panose="020F0502020204030204" pitchFamily="34" charset="0"/>
              </a:rPr>
              <a:t> So I will send against you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and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wild beasts</a:t>
            </a:r>
            <a:r>
              <a:rPr lang="en-US" sz="3000" dirty="0">
                <a:effectLst>
                  <a:outerShdw blurRad="38100" dist="38100" dir="2700000" algn="tl">
                    <a:srgbClr val="000000">
                      <a:alpha val="43137"/>
                    </a:srgbClr>
                  </a:outerShdw>
                </a:effectLst>
                <a:cs typeface="Calibri" panose="020F0502020204030204" pitchFamily="34" charset="0"/>
              </a:rPr>
              <a:t>, and they will bereave you. Pestilence and blood shall pass through you, and I will bring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000" dirty="0">
                <a:effectLst>
                  <a:outerShdw blurRad="38100" dist="38100" dir="2700000" algn="tl">
                    <a:srgbClr val="000000">
                      <a:alpha val="43137"/>
                    </a:srgbClr>
                  </a:outerShdw>
                </a:effectLst>
                <a:cs typeface="Calibri" panose="020F0502020204030204" pitchFamily="34" charset="0"/>
              </a:rPr>
              <a:t> against you. I, the Lord, have spoken.’ ”</a:t>
            </a:r>
          </a:p>
        </p:txBody>
      </p:sp>
    </p:spTree>
    <p:extLst>
      <p:ext uri="{BB962C8B-B14F-4D97-AF65-F5344CB8AC3E}">
        <p14:creationId xmlns:p14="http://schemas.microsoft.com/office/powerpoint/2010/main" val="2113801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F020-1ACE-8EE4-7CDB-0F8D295E6A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Ezekiel 7:3, 8, 15</a:t>
            </a:r>
          </a:p>
          <a:p>
            <a:pPr marL="0" indent="0" algn="just">
              <a:spcBef>
                <a:spcPts val="0"/>
              </a:spcBef>
              <a:buNone/>
            </a:pPr>
            <a:r>
              <a:rPr lang="en-US" baseline="30000" dirty="0">
                <a:effectLst>
                  <a:outerShdw blurRad="38100" dist="38100" dir="2700000" algn="tl">
                    <a:srgbClr val="000000">
                      <a:alpha val="43137"/>
                    </a:srgbClr>
                  </a:outerShdw>
                </a:effectLst>
                <a:cs typeface="Calibri" panose="020F0502020204030204" pitchFamily="34" charset="0"/>
              </a:rPr>
              <a:t>“3 </a:t>
            </a:r>
            <a:r>
              <a:rPr lang="en-US" dirty="0">
                <a:effectLst>
                  <a:outerShdw blurRad="38100" dist="38100" dir="2700000" algn="tl">
                    <a:srgbClr val="000000">
                      <a:alpha val="43137"/>
                    </a:srgbClr>
                  </a:outerShdw>
                </a:effectLst>
                <a:cs typeface="Calibri" panose="020F0502020204030204" pitchFamily="34" charset="0"/>
              </a:rPr>
              <a:t>Now upon you I will soon pour out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dirty="0">
                <a:effectLst>
                  <a:outerShdw blurRad="38100" dist="38100" dir="2700000" algn="tl">
                    <a:srgbClr val="000000">
                      <a:alpha val="43137"/>
                    </a:srgbClr>
                  </a:outerShdw>
                </a:effectLst>
                <a:cs typeface="Calibri" panose="020F0502020204030204" pitchFamily="34" charset="0"/>
              </a:rPr>
              <a:t>, And spend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My anger</a:t>
            </a:r>
            <a:r>
              <a:rPr lang="en-US" dirty="0">
                <a:effectLst>
                  <a:outerShdw blurRad="38100" dist="38100" dir="2700000" algn="tl">
                    <a:srgbClr val="000000">
                      <a:alpha val="43137"/>
                    </a:srgbClr>
                  </a:outerShdw>
                </a:effectLst>
                <a:cs typeface="Calibri" panose="020F0502020204030204" pitchFamily="34" charset="0"/>
              </a:rPr>
              <a:t> upon you; I will judge you according to your ways, And I will repay you for all your abominations… </a:t>
            </a:r>
            <a:r>
              <a:rPr lang="en-US" baseline="30000" dirty="0">
                <a:effectLst>
                  <a:outerShdw blurRad="38100" dist="38100" dir="2700000" algn="tl">
                    <a:srgbClr val="000000">
                      <a:alpha val="43137"/>
                    </a:srgbClr>
                  </a:outerShdw>
                </a:effectLst>
                <a:cs typeface="Calibri" panose="020F0502020204030204" pitchFamily="34" charset="0"/>
              </a:rPr>
              <a:t>8</a:t>
            </a:r>
            <a:r>
              <a:rPr lang="en-US" dirty="0">
                <a:effectLst>
                  <a:outerShdw blurRad="38100" dist="38100" dir="2700000" algn="tl">
                    <a:srgbClr val="000000">
                      <a:alpha val="43137"/>
                    </a:srgbClr>
                  </a:outerShdw>
                </a:effectLst>
                <a:cs typeface="Calibri" panose="020F0502020204030204" pitchFamily="34" charset="0"/>
              </a:rPr>
              <a:t> Now upon you I will soon pour out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dirty="0">
                <a:effectLst>
                  <a:outerShdw blurRad="38100" dist="38100" dir="2700000" algn="tl">
                    <a:srgbClr val="000000">
                      <a:alpha val="43137"/>
                    </a:srgbClr>
                  </a:outerShdw>
                </a:effectLst>
                <a:cs typeface="Calibri" panose="020F0502020204030204" pitchFamily="34" charset="0"/>
              </a:rPr>
              <a:t>, And spend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My anger </a:t>
            </a:r>
            <a:r>
              <a:rPr lang="en-US" dirty="0">
                <a:effectLst>
                  <a:outerShdw blurRad="38100" dist="38100" dir="2700000" algn="tl">
                    <a:srgbClr val="000000">
                      <a:alpha val="43137"/>
                    </a:srgbClr>
                  </a:outerShdw>
                </a:effectLst>
                <a:cs typeface="Calibri" panose="020F0502020204030204" pitchFamily="34" charset="0"/>
              </a:rPr>
              <a:t>upon you; I will judge you according to your ways, And I will repay you for all your abominations. </a:t>
            </a:r>
            <a:r>
              <a:rPr lang="en-US" baseline="30000" dirty="0">
                <a:effectLst>
                  <a:outerShdw blurRad="38100" dist="38100" dir="2700000" algn="tl">
                    <a:srgbClr val="000000">
                      <a:alpha val="43137"/>
                    </a:srgbClr>
                  </a:outerShdw>
                </a:effectLst>
                <a:cs typeface="Calibri" panose="020F0502020204030204" pitchFamily="34" charset="0"/>
              </a:rPr>
              <a:t>15</a:t>
            </a:r>
            <a:r>
              <a:rPr lang="en-US" dirty="0">
                <a:effectLst>
                  <a:outerShdw blurRad="38100" dist="38100" dir="2700000" algn="tl">
                    <a:srgbClr val="000000">
                      <a:alpha val="43137"/>
                    </a:srgbClr>
                  </a:outerShdw>
                </a:effectLst>
                <a:cs typeface="Calibri" panose="020F0502020204030204" pitchFamily="34" charset="0"/>
              </a:rPr>
              <a:t>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is outside the city and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and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are within. Anyone who is in the field will die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while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and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will consume those in the city.”</a:t>
            </a:r>
          </a:p>
        </p:txBody>
      </p:sp>
    </p:spTree>
    <p:extLst>
      <p:ext uri="{BB962C8B-B14F-4D97-AF65-F5344CB8AC3E}">
        <p14:creationId xmlns:p14="http://schemas.microsoft.com/office/powerpoint/2010/main" val="4241983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EE3041-4C7F-550C-6A13-E69092E66C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kern="1200" dirty="0">
                <a:solidFill>
                  <a:schemeClr val="tx2"/>
                </a:solidFill>
                <a:ea typeface="+mj-ea"/>
              </a:rPr>
              <a:t>Ezekiel 14:19, 21</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“19</a:t>
            </a:r>
            <a:r>
              <a:rPr lang="en-US" sz="3600" dirty="0">
                <a:effectLst>
                  <a:outerShdw blurRad="38100" dist="38100" dir="2700000" algn="tl">
                    <a:srgbClr val="000000">
                      <a:alpha val="43137"/>
                    </a:srgbClr>
                  </a:outerShdw>
                </a:effectLst>
                <a:cs typeface="Calibri" panose="020F0502020204030204" pitchFamily="34" charset="0"/>
              </a:rPr>
              <a:t> “Or if I send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pestilence</a:t>
            </a:r>
            <a:r>
              <a:rPr lang="en-US" sz="3600" dirty="0">
                <a:effectLst>
                  <a:outerShdw blurRad="38100" dist="38100" dir="2700000" algn="tl">
                    <a:srgbClr val="000000">
                      <a:alpha val="43137"/>
                    </a:srgbClr>
                  </a:outerShdw>
                </a:effectLst>
                <a:cs typeface="Calibri" panose="020F0502020204030204" pitchFamily="34" charset="0"/>
              </a:rPr>
              <a:t> into that land and pour out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600" dirty="0">
                <a:effectLst>
                  <a:outerShdw blurRad="38100" dist="38100" dir="2700000" algn="tl">
                    <a:srgbClr val="000000">
                      <a:alpha val="43137"/>
                    </a:srgbClr>
                  </a:outerShdw>
                </a:effectLst>
                <a:cs typeface="Calibri" panose="020F0502020204030204" pitchFamily="34" charset="0"/>
              </a:rPr>
              <a:t> on it in blood, and cut off from it man and beast.”…</a:t>
            </a:r>
            <a:r>
              <a:rPr lang="en-US" sz="3600" baseline="30000" dirty="0">
                <a:effectLst>
                  <a:outerShdw blurRad="38100" dist="38100" dir="2700000" algn="tl">
                    <a:srgbClr val="000000">
                      <a:alpha val="43137"/>
                    </a:srgbClr>
                  </a:outerShdw>
                </a:effectLst>
                <a:cs typeface="Calibri" panose="020F0502020204030204" pitchFamily="34" charset="0"/>
              </a:rPr>
              <a:t>21</a:t>
            </a:r>
            <a:r>
              <a:rPr lang="en-US" sz="3600" dirty="0">
                <a:effectLst>
                  <a:outerShdw blurRad="38100" dist="38100" dir="2700000" algn="tl">
                    <a:srgbClr val="000000">
                      <a:alpha val="43137"/>
                    </a:srgbClr>
                  </a:outerShdw>
                </a:effectLst>
                <a:cs typeface="Calibri" panose="020F0502020204030204" pitchFamily="34" charset="0"/>
              </a:rPr>
              <a:t> For thus says the Lord God: “How much more it shall be when I send My four severe judgments on Jerusalem—</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sword and famine and wild beasts and pestilence</a:t>
            </a:r>
            <a:r>
              <a:rPr lang="en-US" sz="3600" dirty="0">
                <a:effectLst>
                  <a:outerShdw blurRad="38100" dist="38100" dir="2700000" algn="tl">
                    <a:srgbClr val="000000">
                      <a:alpha val="43137"/>
                    </a:srgbClr>
                  </a:outerShdw>
                </a:effectLst>
                <a:cs typeface="Calibri" panose="020F0502020204030204" pitchFamily="34" charset="0"/>
              </a:rPr>
              <a:t>—to cut off man and beast from it?”</a:t>
            </a:r>
          </a:p>
        </p:txBody>
      </p:sp>
    </p:spTree>
    <p:extLst>
      <p:ext uri="{BB962C8B-B14F-4D97-AF65-F5344CB8AC3E}">
        <p14:creationId xmlns:p14="http://schemas.microsoft.com/office/powerpoint/2010/main" val="3236958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7DBEB-A79A-2020-B8EC-3772F4DD79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kern="1200" dirty="0">
                <a:solidFill>
                  <a:schemeClr val="tx2"/>
                </a:solidFill>
                <a:ea typeface="+mj-ea"/>
              </a:rPr>
              <a:t>Ezekiel 7:19</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‘They will throw their silver into the streets, And their gold will be like refuse; Their silver and their gold will not be able to deliver them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day of the wrath of the Lord</a:t>
            </a:r>
            <a:r>
              <a:rPr lang="en-US" sz="3600" dirty="0">
                <a:effectLst>
                  <a:outerShdw blurRad="38100" dist="38100" dir="2700000" algn="tl">
                    <a:srgbClr val="000000">
                      <a:alpha val="43137"/>
                    </a:srgbClr>
                  </a:outerShdw>
                </a:effectLst>
                <a:cs typeface="Calibri" panose="020F0502020204030204" pitchFamily="34" charset="0"/>
              </a:rPr>
              <a:t>; They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satisfy</a:t>
            </a:r>
            <a:r>
              <a:rPr lang="en-US" sz="3600" dirty="0">
                <a:effectLst>
                  <a:outerShdw blurRad="38100" dist="38100" dir="2700000" algn="tl">
                    <a:srgbClr val="000000">
                      <a:alpha val="43137"/>
                    </a:srgbClr>
                  </a:outerShdw>
                </a:effectLst>
                <a:cs typeface="Calibri" panose="020F0502020204030204" pitchFamily="34" charset="0"/>
              </a:rPr>
              <a:t> their souls,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Nor fill their stomachs</a:t>
            </a:r>
            <a:r>
              <a:rPr lang="en-US" sz="3600" dirty="0">
                <a:effectLst>
                  <a:outerShdw blurRad="38100" dist="38100" dir="2700000" algn="tl">
                    <a:srgbClr val="000000">
                      <a:alpha val="43137"/>
                    </a:srgbClr>
                  </a:outerShdw>
                </a:effectLst>
                <a:cs typeface="Calibri" panose="020F0502020204030204" pitchFamily="34" charset="0"/>
              </a:rPr>
              <a:t>, Because it became their stumbling block of iniquity.”</a:t>
            </a:r>
          </a:p>
        </p:txBody>
      </p:sp>
    </p:spTree>
    <p:extLst>
      <p:ext uri="{BB962C8B-B14F-4D97-AF65-F5344CB8AC3E}">
        <p14:creationId xmlns:p14="http://schemas.microsoft.com/office/powerpoint/2010/main" val="1467753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1"/>
            <a:ext cx="10972800" cy="4724400"/>
          </a:xfrm>
        </p:spPr>
        <p:txBody>
          <a:bodyPr/>
          <a:lstStyle/>
          <a:p>
            <a:pPr marL="0" indent="0" algn="just">
              <a:spcBef>
                <a:spcPts val="0"/>
              </a:spcBef>
              <a:buNone/>
              <a:defRPr/>
            </a:pPr>
            <a:r>
              <a:rPr lang="en-US" sz="2700" dirty="0">
                <a:effectLst>
                  <a:outerShdw blurRad="38100" dist="38100" dir="2700000" algn="tl">
                    <a:srgbClr val="000000">
                      <a:alpha val="43137"/>
                    </a:srgbClr>
                  </a:outerShdw>
                </a:effectLst>
              </a:rPr>
              <a:t>“In 1990 Marvin Rosenthal presented a fourth viewpoint in his book, The Pre-Wrath Rapture of the Church. Rosenthal was not the originator of this new viewpoint. Rather, he was the one who popularized it with his book. The person who conceived the "Pre-Wrath" view of the Rapture was a man named Robert Van </a:t>
            </a:r>
            <a:r>
              <a:rPr lang="en-US" sz="2700" dirty="0" err="1">
                <a:effectLst>
                  <a:outerShdw blurRad="38100" dist="38100" dir="2700000" algn="tl">
                    <a:srgbClr val="000000">
                      <a:alpha val="43137"/>
                    </a:srgbClr>
                  </a:outerShdw>
                </a:effectLst>
              </a:rPr>
              <a:t>Kampen</a:t>
            </a:r>
            <a:r>
              <a:rPr lang="en-US" sz="2700" dirty="0">
                <a:effectLst>
                  <a:outerShdw blurRad="38100" dist="38100" dir="2700000" algn="tl">
                    <a:srgbClr val="000000">
                      <a:alpha val="43137"/>
                    </a:srgbClr>
                  </a:outerShdw>
                </a:effectLst>
              </a:rPr>
              <a:t> (1938-1999). Van </a:t>
            </a:r>
            <a:r>
              <a:rPr lang="en-US" sz="2700" dirty="0" err="1">
                <a:effectLst>
                  <a:outerShdw blurRad="38100" dist="38100" dir="2700000" algn="tl">
                    <a:srgbClr val="000000">
                      <a:alpha val="43137"/>
                    </a:srgbClr>
                  </a:outerShdw>
                </a:effectLst>
              </a:rPr>
              <a:t>Kampen</a:t>
            </a:r>
            <a:r>
              <a:rPr lang="en-US" sz="2700" dirty="0">
                <a:effectLst>
                  <a:outerShdw blurRad="38100" dist="38100" dir="2700000" algn="tl">
                    <a:srgbClr val="000000">
                      <a:alpha val="43137"/>
                    </a:srgbClr>
                  </a:outerShdw>
                </a:effectLst>
              </a:rPr>
              <a:t> became one of America's richest men through his involvement in investment banking. During his lifetime he accumulated one of the largest private collections of rare and antique Bibles in North America. In the 1970's Van </a:t>
            </a:r>
            <a:r>
              <a:rPr lang="en-US" sz="2700" dirty="0" err="1">
                <a:effectLst>
                  <a:outerShdw blurRad="38100" dist="38100" dir="2700000" algn="tl">
                    <a:srgbClr val="000000">
                      <a:alpha val="43137"/>
                    </a:srgbClr>
                  </a:outerShdw>
                </a:effectLst>
              </a:rPr>
              <a:t>Kampen</a:t>
            </a:r>
            <a:r>
              <a:rPr lang="en-US" sz="2700" dirty="0">
                <a:effectLst>
                  <a:outerShdw blurRad="38100" dist="38100" dir="2700000" algn="tl">
                    <a:srgbClr val="000000">
                      <a:alpha val="43137"/>
                    </a:srgbClr>
                  </a:outerShdw>
                </a:effectLst>
              </a:rPr>
              <a:t> began developing the "Pre-Wrath" concept of the timing of the Rapture. Once he had completed his work on the concept, he started trying to find a well-known person in the field of Bible prophecy to endorse his new view.”</a:t>
            </a:r>
          </a:p>
        </p:txBody>
      </p:sp>
      <p:sp>
        <p:nvSpPr>
          <p:cNvPr id="4" name="Rectangle 2">
            <a:extLst>
              <a:ext uri="{FF2B5EF4-FFF2-40B4-BE49-F238E27FC236}">
                <a16:creationId xmlns:a16="http://schemas.microsoft.com/office/drawing/2014/main" id="{7480E9EE-09A4-71C3-E2E2-5B58C197D54F}"/>
              </a:ext>
            </a:extLst>
          </p:cNvPr>
          <p:cNvSpPr>
            <a:spLocks noGrp="1" noChangeArrowheads="1"/>
          </p:cNvSpPr>
          <p:nvPr>
            <p:ph type="title"/>
          </p:nvPr>
        </p:nvSpPr>
        <p:spPr>
          <a:xfrm>
            <a:off x="3009900" y="1524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5" name="Picture 2" descr="Lamplighter Magazine">
            <a:extLst>
              <a:ext uri="{FF2B5EF4-FFF2-40B4-BE49-F238E27FC236}">
                <a16:creationId xmlns:a16="http://schemas.microsoft.com/office/drawing/2014/main" id="{68958A41-AEB4-4101-716C-7CEDBF3452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6200"/>
            <a:ext cx="85428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EA0DFE-6531-8BD1-D886-EAF7DF61FD53}"/>
              </a:ext>
            </a:extLst>
          </p:cNvPr>
          <p:cNvSpPr txBox="1"/>
          <p:nvPr/>
        </p:nvSpPr>
        <p:spPr>
          <a:xfrm>
            <a:off x="609600" y="6474023"/>
            <a:ext cx="10972800" cy="307777"/>
          </a:xfrm>
          <a:prstGeom prst="rect">
            <a:avLst/>
          </a:prstGeom>
          <a:noFill/>
        </p:spPr>
        <p:txBody>
          <a:bodyPr wrap="square">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2872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u="sng"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6:7-8 – Death</a:t>
            </a:r>
          </a:p>
          <a:p>
            <a:pPr marL="0" indent="0" eaLnBrk="1" hangingPunct="1">
              <a:spcBef>
                <a:spcPts val="0"/>
              </a:spcBef>
              <a:spcAft>
                <a:spcPts val="2400"/>
              </a:spcAft>
              <a:buSzPct val="100000"/>
              <a:buNone/>
              <a:defRPr/>
            </a:pPr>
            <a:r>
              <a:rPr lang="en-US" b="1" u="sng" dirty="0">
                <a:solidFill>
                  <a:schemeClr val="tx2"/>
                </a:solidFill>
                <a:effectLst>
                  <a:outerShdw blurRad="38100" dist="38100" dir="2700000" algn="tl">
                    <a:srgbClr val="000000">
                      <a:alpha val="43137"/>
                    </a:srgbClr>
                  </a:outerShdw>
                </a:effectLst>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5811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E4CF3-7AD1-80BF-20D1-A1ED12AB83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962400"/>
          </a:xfrm>
        </p:spPr>
        <p:txBody>
          <a:bodyPr/>
          <a:lstStyle/>
          <a:p>
            <a:pPr marL="0" indent="0" algn="ctr">
              <a:spcBef>
                <a:spcPts val="0"/>
              </a:spcBef>
              <a:spcAft>
                <a:spcPts val="1200"/>
              </a:spcAft>
              <a:buNone/>
            </a:pPr>
            <a:r>
              <a:rPr lang="en-US" sz="4000" kern="1200" dirty="0">
                <a:solidFill>
                  <a:schemeClr val="tx2"/>
                </a:solidFill>
                <a:ea typeface="+mj-ea"/>
              </a:rPr>
              <a:t>Revelation 6:8</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Death, and Hades</a:t>
            </a:r>
            <a:r>
              <a:rPr lang="en-US" sz="3400" dirty="0">
                <a:effectLst>
                  <a:outerShdw blurRad="38100" dist="38100" dir="2700000" algn="tl">
                    <a:srgbClr val="000000">
                      <a:alpha val="43137"/>
                    </a:srgbClr>
                  </a:outerShdw>
                </a:effectLst>
                <a:cs typeface="Calibri" panose="020F0502020204030204" pitchFamily="34" charset="0"/>
              </a:rPr>
              <a:t> was following with him. Authority was given to them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over a fourth of the earth, to kill</a:t>
            </a:r>
            <a:r>
              <a:rPr lang="en-US" sz="3400" dirty="0">
                <a:effectLst>
                  <a:outerShdw blurRad="38100" dist="38100" dir="2700000" algn="tl">
                    <a:srgbClr val="000000">
                      <a:alpha val="43137"/>
                    </a:srgbClr>
                  </a:outerShdw>
                </a:effectLst>
                <a:cs typeface="Calibri" panose="020F0502020204030204" pitchFamily="34" charset="0"/>
              </a:rPr>
              <a:t> with sword, and famine, and plague, and by the wild animals of the earth.”</a:t>
            </a:r>
          </a:p>
        </p:txBody>
      </p:sp>
      <p:pic>
        <p:nvPicPr>
          <p:cNvPr id="3" name="Picture 2">
            <a:extLst>
              <a:ext uri="{FF2B5EF4-FFF2-40B4-BE49-F238E27FC236}">
                <a16:creationId xmlns:a16="http://schemas.microsoft.com/office/drawing/2014/main" id="{4B68BDC6-2045-F8A4-4C51-1D68053248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6179613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B7ACE4-B2FB-9B6F-7E54-8F1186ABFF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Revelation 1:18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He who lives, and was dead, and behold, I am alive forevermore. Amen.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the keys of Hades and of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7" y="2971800"/>
            <a:ext cx="2461193" cy="1828800"/>
          </a:xfrm>
          <a:prstGeom prst="rect">
            <a:avLst/>
          </a:prstGeom>
        </p:spPr>
      </p:pic>
    </p:spTree>
    <p:extLst>
      <p:ext uri="{BB962C8B-B14F-4D97-AF65-F5344CB8AC3E}">
        <p14:creationId xmlns:p14="http://schemas.microsoft.com/office/powerpoint/2010/main" val="3198894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149927"/>
            <a:ext cx="10972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4222454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09600" y="1600201"/>
            <a:ext cx="10972800" cy="51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spcAft>
                <a:spcPts val="1400"/>
              </a:spcAft>
              <a:buClrTx/>
              <a:buSz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746125" indent="-514350" algn="just">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746125" indent="-514350" algn="just">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746125" indent="-514350" algn="just">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746125" indent="-514350" algn="just">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3629025" y="152400"/>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1CE06-402D-87A4-0B24-DCF7B6A60C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739759"/>
          </a:xfrm>
          <a:prstGeom prst="rect">
            <a:avLst/>
          </a:prstGeom>
        </p:spPr>
        <p:txBody>
          <a:bodyPr wrap="square">
            <a:spAutoFit/>
          </a:bodyPr>
          <a:lstStyle/>
          <a:p>
            <a:pPr algn="ctr" eaLnBrk="0" hangingPunct="0">
              <a:spcBef>
                <a:spcPts val="0"/>
              </a:spcBef>
              <a:spcAft>
                <a:spcPts val="1200"/>
              </a:spcAft>
              <a:buClr>
                <a:schemeClr val="tx2"/>
              </a:buClr>
              <a:buSzPct val="75000"/>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John 14:1–4</a:t>
            </a:r>
          </a:p>
          <a:p>
            <a:pPr algn="just">
              <a:spcBef>
                <a:spcPts val="0"/>
              </a:spcBef>
              <a:spcAft>
                <a:spcPts val="0"/>
              </a:spcAft>
            </a:pPr>
            <a:r>
              <a:rPr lang="en-US" sz="3500" baseline="30000" dirty="0">
                <a:effectLst>
                  <a:outerShdw blurRad="38100" dist="38100" dir="2700000" algn="tl">
                    <a:srgbClr val="000000">
                      <a:alpha val="43137"/>
                    </a:srgbClr>
                  </a:outerShdw>
                </a:effectLst>
                <a:latin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500" baseline="30000" dirty="0">
                <a:effectLst>
                  <a:outerShdw blurRad="38100" dist="38100" dir="2700000" algn="tl">
                    <a:srgbClr val="000000">
                      <a:alpha val="43137"/>
                    </a:srgbClr>
                  </a:outerShdw>
                </a:effectLst>
                <a:latin typeface="Calibri" panose="020F0502020204030204" pitchFamily="34" charset="0"/>
              </a:rPr>
              <a:t>2</a:t>
            </a:r>
            <a:r>
              <a:rPr lang="en-US" sz="35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500" baseline="30000" dirty="0">
                <a:effectLst>
                  <a:outerShdw blurRad="38100" dist="38100" dir="2700000" algn="tl">
                    <a:srgbClr val="000000">
                      <a:alpha val="43137"/>
                    </a:srgbClr>
                  </a:outerShdw>
                </a:effectLst>
                <a:latin typeface="Calibri" panose="020F0502020204030204" pitchFamily="34" charset="0"/>
              </a:rPr>
              <a:t>3</a:t>
            </a:r>
            <a:r>
              <a:rPr lang="en-US" sz="35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500" dirty="0">
                <a:effectLst>
                  <a:outerShdw blurRad="38100" dist="38100" dir="2700000" algn="tl">
                    <a:srgbClr val="000000">
                      <a:alpha val="43137"/>
                    </a:srgbClr>
                  </a:outerShdw>
                </a:effectLst>
                <a:latin typeface="Calibri" panose="020F0502020204030204" pitchFamily="34" charset="0"/>
              </a:rPr>
              <a:t>, that where I am, </a:t>
            </a:r>
            <a:r>
              <a:rPr lang="en-US" sz="3500" i="1" dirty="0">
                <a:effectLst>
                  <a:outerShdw blurRad="38100" dist="38100" dir="2700000" algn="tl">
                    <a:srgbClr val="000000">
                      <a:alpha val="43137"/>
                    </a:srgbClr>
                  </a:outerShdw>
                </a:effectLst>
                <a:latin typeface="Calibri" panose="020F0502020204030204" pitchFamily="34" charset="0"/>
              </a:rPr>
              <a:t>there</a:t>
            </a:r>
            <a:r>
              <a:rPr lang="en-US" sz="3500" dirty="0">
                <a:effectLst>
                  <a:outerShdw blurRad="38100" dist="38100" dir="2700000" algn="tl">
                    <a:srgbClr val="000000">
                      <a:alpha val="43137"/>
                    </a:srgbClr>
                  </a:outerShdw>
                </a:effectLst>
                <a:latin typeface="Calibri" panose="020F0502020204030204" pitchFamily="34" charset="0"/>
              </a:rPr>
              <a:t> you may be also. </a:t>
            </a:r>
            <a:r>
              <a:rPr lang="en-US" sz="3500" baseline="30000" dirty="0">
                <a:effectLst>
                  <a:outerShdw blurRad="38100" dist="38100" dir="2700000" algn="tl">
                    <a:srgbClr val="000000">
                      <a:alpha val="43137"/>
                    </a:srgbClr>
                  </a:outerShdw>
                </a:effectLst>
                <a:latin typeface="Calibri" panose="020F0502020204030204" pitchFamily="34" charset="0"/>
              </a:rPr>
              <a:t>4</a:t>
            </a:r>
            <a:r>
              <a:rPr lang="en-US" sz="35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565857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EA8B1-C6A4-77D3-A6BB-27229E8925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kern="1200" dirty="0">
                <a:solidFill>
                  <a:schemeClr val="tx2"/>
                </a:solidFill>
                <a:ea typeface="+mj-ea"/>
              </a:rPr>
              <a:t>1 Thessalonians 4:13-15</a:t>
            </a:r>
          </a:p>
          <a:p>
            <a:pPr marL="0" indent="0" algn="just">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sz="35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are alive and remain until the coming of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a:t>
            </a:r>
            <a:r>
              <a:rPr lang="en-US" sz="3500" dirty="0">
                <a:effectLst>
                  <a:outerShdw blurRad="38100" dist="38100" dir="2700000" algn="tl">
                    <a:srgbClr val="000000">
                      <a:alpha val="43137"/>
                    </a:srgbClr>
                  </a:outerShdw>
                </a:effectLst>
                <a:cs typeface="Calibri" panose="020F0502020204030204" pitchFamily="34" charset="0"/>
              </a:rPr>
              <a:t>have fallen asleep.</a:t>
            </a:r>
            <a:endPar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0539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D1B31-CA16-A32E-6140-9752EE8F32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7006" y="1828800"/>
            <a:ext cx="3877989" cy="32004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8435D-218D-D6EF-B120-C71FD94F19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2523768"/>
          </a:xfrm>
          <a:prstGeom prst="rect">
            <a:avLst/>
          </a:prstGeom>
          <a:noFill/>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908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00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114800"/>
          </a:xfrm>
        </p:spPr>
        <p:txBody>
          <a:bodyPr/>
          <a:lstStyle/>
          <a:p>
            <a:pPr marL="0" indent="0" algn="just">
              <a:spcBef>
                <a:spcPts val="0"/>
              </a:spcBef>
              <a:buNone/>
              <a:defRPr/>
            </a:pPr>
            <a:r>
              <a:rPr lang="en-US" sz="2700" dirty="0">
                <a:effectLst>
                  <a:outerShdw blurRad="38100" dist="38100" dir="2700000" algn="tl">
                    <a:srgbClr val="000000">
                      <a:alpha val="43137"/>
                    </a:srgbClr>
                  </a:outerShdw>
                </a:effectLst>
              </a:rPr>
              <a:t>“That person finally turned out to be Marvin Rosenthal, who at the time was serving as the director of a very influential ministry called Friends of Israel. Rosenthal tried to convince the board of the ministry to abandon its commitment to the Pre-</a:t>
            </a:r>
            <a:r>
              <a:rPr lang="en-US" sz="2700" dirty="0" err="1">
                <a:effectLst>
                  <a:outerShdw blurRad="38100" dist="38100" dir="2700000" algn="tl">
                    <a:srgbClr val="000000">
                      <a:alpha val="43137"/>
                    </a:srgbClr>
                  </a:outerShdw>
                </a:effectLst>
              </a:rPr>
              <a:t>Trib</a:t>
            </a:r>
            <a:r>
              <a:rPr lang="en-US" sz="2700" dirty="0">
                <a:effectLst>
                  <a:outerShdw blurRad="38100" dist="38100" dir="2700000" algn="tl">
                    <a:srgbClr val="000000">
                      <a:alpha val="43137"/>
                    </a:srgbClr>
                  </a:outerShdw>
                </a:effectLst>
              </a:rPr>
              <a:t> view and accept the new viewpoint. They refused, and Rosenthal was forced to depart. He went to Florida where he built the Holy Land Experience — a Christian theme park which has since been taken over by the Trinity Broadcasting Network</a:t>
            </a:r>
            <a:r>
              <a:rPr lang="en-US" sz="2700" i="1" dirty="0">
                <a:effectLst>
                  <a:outerShdw blurRad="38100" dist="38100" dir="2700000" algn="tl">
                    <a:srgbClr val="000000">
                      <a:alpha val="43137"/>
                    </a:srgbClr>
                  </a:outerShdw>
                </a:effectLst>
              </a:rPr>
              <a:t>. </a:t>
            </a:r>
            <a:r>
              <a:rPr lang="en-US" sz="2700" dirty="0">
                <a:effectLst>
                  <a:outerShdw blurRad="38100" dist="38100" dir="2700000" algn="tl">
                    <a:srgbClr val="000000">
                      <a:alpha val="43137"/>
                    </a:srgbClr>
                  </a:outerShdw>
                </a:effectLst>
              </a:rPr>
              <a:t>Today, Rosenthal serves as the director of Zion's Hope, a ministry located in Winter Garden, Florida. Rosenthal's book was financed by Van </a:t>
            </a:r>
            <a:r>
              <a:rPr lang="en-US" sz="2700" dirty="0" err="1">
                <a:effectLst>
                  <a:outerShdw blurRad="38100" dist="38100" dir="2700000" algn="tl">
                    <a:srgbClr val="000000">
                      <a:alpha val="43137"/>
                    </a:srgbClr>
                  </a:outerShdw>
                </a:effectLst>
              </a:rPr>
              <a:t>Kampen's</a:t>
            </a:r>
            <a:r>
              <a:rPr lang="en-US" sz="2700" dirty="0">
                <a:effectLst>
                  <a:outerShdw blurRad="38100" dist="38100" dir="2700000" algn="tl">
                    <a:srgbClr val="000000">
                      <a:alpha val="43137"/>
                    </a:srgbClr>
                  </a:outerShdw>
                </a:effectLst>
              </a:rPr>
              <a:t> fortune, and he mailed out thousands of copies to pastors all over America. Later, Van </a:t>
            </a:r>
            <a:r>
              <a:rPr lang="en-US" sz="2700" dirty="0" err="1">
                <a:effectLst>
                  <a:outerShdw blurRad="38100" dist="38100" dir="2700000" algn="tl">
                    <a:srgbClr val="000000">
                      <a:alpha val="43137"/>
                    </a:srgbClr>
                  </a:outerShdw>
                </a:effectLst>
              </a:rPr>
              <a:t>Kampen</a:t>
            </a:r>
            <a:r>
              <a:rPr lang="en-US" sz="2700" dirty="0">
                <a:effectLst>
                  <a:outerShdw blurRad="38100" dist="38100" dir="2700000" algn="tl">
                    <a:srgbClr val="000000">
                      <a:alpha val="43137"/>
                    </a:srgbClr>
                  </a:outerShdw>
                </a:effectLst>
              </a:rPr>
              <a:t> wrote his own books about the ‘Pre-Wrath’ view, the most important being The Sign (1992).”</a:t>
            </a:r>
            <a:endParaRPr lang="en-US" sz="2700" i="1"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CE985F94-3761-6BC5-0331-5D0A7A9F0C9C}"/>
              </a:ext>
            </a:extLst>
          </p:cNvPr>
          <p:cNvSpPr>
            <a:spLocks noGrp="1" noChangeArrowheads="1"/>
          </p:cNvSpPr>
          <p:nvPr>
            <p:ph type="title"/>
          </p:nvPr>
        </p:nvSpPr>
        <p:spPr>
          <a:xfrm>
            <a:off x="3009900" y="1524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5" name="Picture 2" descr="Lamplighter Magazine">
            <a:extLst>
              <a:ext uri="{FF2B5EF4-FFF2-40B4-BE49-F238E27FC236}">
                <a16:creationId xmlns:a16="http://schemas.microsoft.com/office/drawing/2014/main" id="{BF3E569B-23E1-4312-F7F9-489AE49523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6200"/>
            <a:ext cx="85428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8732CF-B13E-C722-36ED-84CE9DA071CE}"/>
              </a:ext>
            </a:extLst>
          </p:cNvPr>
          <p:cNvSpPr txBox="1"/>
          <p:nvPr/>
        </p:nvSpPr>
        <p:spPr>
          <a:xfrm>
            <a:off x="609600" y="6474023"/>
            <a:ext cx="10972800" cy="307777"/>
          </a:xfrm>
          <a:prstGeom prst="rect">
            <a:avLst/>
          </a:prstGeom>
          <a:noFill/>
        </p:spPr>
        <p:txBody>
          <a:bodyPr wrap="square">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015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7F3E4-CFC2-4A87-9134-C820B12A75FF}"/>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pic>
        <p:nvPicPr>
          <p:cNvPr id="2" name="Picture 2">
            <a:extLst>
              <a:ext uri="{FF2B5EF4-FFF2-40B4-BE49-F238E27FC236}">
                <a16:creationId xmlns:a16="http://schemas.microsoft.com/office/drawing/2014/main" id="{2E5EC097-7989-C5AE-D4A2-62C7FCD8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58331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3352800" y="1828800"/>
            <a:ext cx="8229600" cy="2987040"/>
          </a:xfrm>
        </p:spPr>
        <p:txBody>
          <a:bodyPr/>
          <a:lstStyle/>
          <a:p>
            <a:pPr marL="0" indent="0" algn="just">
              <a:buNone/>
            </a:pPr>
            <a:r>
              <a:rPr lang="en-US" dirty="0">
                <a:effectLst/>
              </a:rPr>
              <a:t>“The prewrath Rapture view is different from the normal pretribulational view in that it does not consistently distinguish between God's program with Israel and His program with the church. The way it differs is that it has the church in Israel's seventieth week </a:t>
            </a:r>
            <a:r>
              <a:rPr lang="en-US" b="1" u="sng" dirty="0">
                <a:solidFill>
                  <a:srgbClr val="FFFFCC"/>
                </a:solidFill>
                <a:effectLst>
                  <a:outerShdw blurRad="38100" dist="38100" dir="2700000" algn="tl">
                    <a:srgbClr val="000000">
                      <a:alpha val="43137"/>
                    </a:srgbClr>
                  </a:outerShdw>
                </a:effectLst>
              </a:rPr>
              <a:t>and does not hold to the doctrine of imminency</a:t>
            </a:r>
            <a:r>
              <a:rPr lang="en-US" b="1" dirty="0">
                <a:solidFill>
                  <a:srgbClr val="FFFFCC"/>
                </a:solidFill>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t>
            </a:r>
            <a:endParaRPr lang="en-US" dirty="0">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3B17536E-5DE8-4003-A8D5-CC8DD1540766}"/>
              </a:ext>
            </a:extLst>
          </p:cNvPr>
          <p:cNvSpPr/>
          <p:nvPr/>
        </p:nvSpPr>
        <p:spPr>
          <a:xfrm>
            <a:off x="2287755" y="152400"/>
            <a:ext cx="7616490" cy="1215717"/>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Robert Lightner</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Last Days Handbook: A Complete Guide to the End Times, Including the Meaning of the Year 2000 in Bible Prophecy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 ed. (Nashville: Thomas Nelson, 1997), 95.</a:t>
            </a:r>
          </a:p>
        </p:txBody>
      </p:sp>
      <p:pic>
        <p:nvPicPr>
          <p:cNvPr id="2" name="Picture 1">
            <a:extLst>
              <a:ext uri="{FF2B5EF4-FFF2-40B4-BE49-F238E27FC236}">
                <a16:creationId xmlns:a16="http://schemas.microsoft.com/office/drawing/2014/main" id="{3107E14A-6AE8-B673-358E-85859723AB6D}"/>
              </a:ext>
            </a:extLst>
          </p:cNvPr>
          <p:cNvPicPr>
            <a:picLocks noChangeAspect="1"/>
          </p:cNvPicPr>
          <p:nvPr/>
        </p:nvPicPr>
        <p:blipFill rotWithShape="1">
          <a:blip r:embed="rId8"/>
          <a:srcRect l="23600" t="19908" r="25200"/>
          <a:stretch/>
        </p:blipFill>
        <p:spPr>
          <a:xfrm>
            <a:off x="609592" y="1981200"/>
            <a:ext cx="2520268" cy="2834640"/>
          </a:xfrm>
          <a:prstGeom prst="rect">
            <a:avLst/>
          </a:prstGeom>
          <a:ln>
            <a:solidFill>
              <a:schemeClr val="tx1"/>
            </a:solidFill>
          </a:ln>
        </p:spPr>
      </p:pic>
    </p:spTree>
    <p:extLst>
      <p:ext uri="{BB962C8B-B14F-4D97-AF65-F5344CB8AC3E}">
        <p14:creationId xmlns:p14="http://schemas.microsoft.com/office/powerpoint/2010/main" val="23453705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343400"/>
          </a:xfrm>
        </p:spPr>
        <p:txBody>
          <a:bodyPr/>
          <a:lstStyle/>
          <a:p>
            <a:pPr marL="0" indent="0" algn="just">
              <a:buNone/>
            </a:pPr>
            <a:r>
              <a:rPr lang="en-US" dirty="0">
                <a:effectLst/>
              </a:rPr>
              <a:t>“The doctrine of imminence holds that Christ can come to rapture His church at any moment. Believers in the early church, including the apostle Paul, believed that Christ could come in their lifetime (1 Thessalonians 1:10; 4:13-15; Titus 2:13). </a:t>
            </a:r>
            <a:r>
              <a:rPr lang="en-US" b="1" u="sng" dirty="0">
                <a:solidFill>
                  <a:srgbClr val="FFFFCC"/>
                </a:solidFill>
                <a:effectLst/>
              </a:rPr>
              <a:t>The church sees this doctrine as an incentive for ministry and godly living</a:t>
            </a:r>
            <a:r>
              <a:rPr lang="en-US" dirty="0">
                <a:effectLst/>
              </a:rPr>
              <a:t>. Does this mean that Christ's return for His church will be at any moment, without any sign, and with no yet-to-be-fulfilled prophesied event to precede it?...Pre-wrath </a:t>
            </a:r>
            <a:r>
              <a:rPr lang="en-US" dirty="0" err="1">
                <a:effectLst/>
              </a:rPr>
              <a:t>rapturists</a:t>
            </a:r>
            <a:r>
              <a:rPr lang="en-US" dirty="0">
                <a:effectLst/>
              </a:rPr>
              <a:t> argue. . . </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2056" name="Picture 8" descr="Learn Bible Prophecy...Tim La Haye is a trustworthy source ...">
            <a:extLst>
              <a:ext uri="{FF2B5EF4-FFF2-40B4-BE49-F238E27FC236}">
                <a16:creationId xmlns:a16="http://schemas.microsoft.com/office/drawing/2014/main" id="{4CE741E7-E2D8-491C-9DAC-ABF7570D92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E754FB-6469-4E15-819D-0E4471764FAF}"/>
              </a:ext>
            </a:extLst>
          </p:cNvPr>
          <p:cNvSpPr txBox="1"/>
          <p:nvPr/>
        </p:nvSpPr>
        <p:spPr>
          <a:xfrm>
            <a:off x="1524000" y="6197026"/>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5C199672-EA3F-4B61-9BAC-247CCB02FCEA}"/>
              </a:ext>
            </a:extLst>
          </p:cNvPr>
          <p:cNvSpPr txBox="1">
            <a:spLocks noChangeArrowheads="1"/>
          </p:cNvSpPr>
          <p:nvPr/>
        </p:nvSpPr>
        <p:spPr bwMode="auto">
          <a:xfrm>
            <a:off x="3067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28090368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3886200"/>
          </a:xfrm>
        </p:spPr>
        <p:txBody>
          <a:bodyPr/>
          <a:lstStyle/>
          <a:p>
            <a:pPr marL="0" indent="0" algn="just">
              <a:buNone/>
            </a:pPr>
            <a:r>
              <a:rPr lang="en-US" dirty="0">
                <a:effectLst/>
              </a:rPr>
              <a:t>. . . that Christ could come in any generation but that signs will herald the general time. Those signs include (1) the emergence of the antichrist, (2) wars and rumors of war, (3) famine, (4) pestilence, and (5) cosmic disturbance. Pre-wrath </a:t>
            </a:r>
            <a:r>
              <a:rPr lang="en-US" dirty="0" err="1">
                <a:effectLst/>
              </a:rPr>
              <a:t>rapturists</a:t>
            </a:r>
            <a:r>
              <a:rPr lang="en-US" dirty="0">
                <a:effectLst/>
              </a:rPr>
              <a:t> emphasize Christians' expectancy of Christ's return rather than its imminency. This expectancy of Christ's return is the catalyst for holy living.”</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2" name="TextBox 11">
            <a:extLst>
              <a:ext uri="{FF2B5EF4-FFF2-40B4-BE49-F238E27FC236}">
                <a16:creationId xmlns:a16="http://schemas.microsoft.com/office/drawing/2014/main" id="{050D833A-EC19-4C9A-89DF-C22F164B9635}"/>
              </a:ext>
            </a:extLst>
          </p:cNvPr>
          <p:cNvSpPr txBox="1"/>
          <p:nvPr/>
        </p:nvSpPr>
        <p:spPr>
          <a:xfrm>
            <a:off x="1524000" y="6197026"/>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pic>
        <p:nvPicPr>
          <p:cNvPr id="2" name="Picture 8" descr="Learn Bible Prophecy...Tim La Haye is a trustworthy source ...">
            <a:extLst>
              <a:ext uri="{FF2B5EF4-FFF2-40B4-BE49-F238E27FC236}">
                <a16:creationId xmlns:a16="http://schemas.microsoft.com/office/drawing/2014/main" id="{34672BAA-277B-0DA0-5E2E-E10D4589C6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EC7A90-43F7-655C-C100-6FFE9ADBAB80}"/>
              </a:ext>
            </a:extLst>
          </p:cNvPr>
          <p:cNvSpPr txBox="1">
            <a:spLocks noChangeArrowheads="1"/>
          </p:cNvSpPr>
          <p:nvPr/>
        </p:nvSpPr>
        <p:spPr bwMode="auto">
          <a:xfrm>
            <a:off x="3067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588862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E0D4E-24EE-6A98-2667-AD98D043A7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2"/>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3:2-3</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Beloved, now we are children of God, and it has not appeared as yet what we will be. We know that when He appears, we will be like Him, because we will see Him just as He is.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everyone who has this hope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set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on Him purifies himself</a:t>
            </a:r>
            <a:r>
              <a:rPr lang="en-US" sz="3600" dirty="0">
                <a:effectLst>
                  <a:outerShdw blurRad="38100" dist="38100" dir="2700000" algn="tl">
                    <a:srgbClr val="000000">
                      <a:alpha val="43137"/>
                    </a:srgbClr>
                  </a:outerShdw>
                </a:effectLst>
                <a:latin typeface="Calibri" panose="020F0502020204030204" pitchFamily="34" charset="0"/>
              </a:rPr>
              <a:t>, just as He is pure.”</a:t>
            </a:r>
          </a:p>
        </p:txBody>
      </p:sp>
    </p:spTree>
    <p:extLst>
      <p:ext uri="{BB962C8B-B14F-4D97-AF65-F5344CB8AC3E}">
        <p14:creationId xmlns:p14="http://schemas.microsoft.com/office/powerpoint/2010/main" val="5064769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short time ago, I took occasion to go through the New Testament to mark each reference to the coming of the Lord Jesus Christ and to observe the use made of that teaching about His coming.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struck a new with the fact that almost 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1524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Prophecy For Today</a:t>
            </a:r>
            <a:r>
              <a:rPr lang="en-US" sz="1800" kern="0" dirty="0">
                <a:solidFill>
                  <a:schemeClr val="tx1"/>
                </a:solidFill>
                <a:effectLst>
                  <a:outerShdw blurRad="38100" dist="38100" dir="2700000" algn="tl">
                    <a:srgbClr val="000000">
                      <a:alpha val="43137"/>
                    </a:srgbClr>
                  </a:outerShdw>
                </a:effectLst>
              </a:rPr>
              <a:t>, Page 20</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47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D263D-90DD-AC8B-C9B1-FD7F5E9D63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2"/>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24:46-50</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“46</a:t>
            </a:r>
            <a:r>
              <a:rPr lang="en-US" sz="3400" dirty="0">
                <a:effectLst>
                  <a:outerShdw blurRad="38100" dist="38100" dir="2700000" algn="tl">
                    <a:srgbClr val="000000">
                      <a:alpha val="43137"/>
                    </a:srgbClr>
                  </a:outerShdw>
                </a:effectLst>
                <a:latin typeface="Calibri" panose="020F0502020204030204" pitchFamily="34" charset="0"/>
              </a:rPr>
              <a:t> Blessed is that slave whom his master finds so doing when he comes. </a:t>
            </a:r>
            <a:r>
              <a:rPr lang="en-US" sz="3400" baseline="30000" dirty="0">
                <a:effectLst>
                  <a:outerShdw blurRad="38100" dist="38100" dir="2700000" algn="tl">
                    <a:srgbClr val="000000">
                      <a:alpha val="43137"/>
                    </a:srgbClr>
                  </a:outerShdw>
                </a:effectLst>
                <a:latin typeface="Calibri" panose="020F0502020204030204" pitchFamily="34" charset="0"/>
              </a:rPr>
              <a:t>47</a:t>
            </a:r>
            <a:r>
              <a:rPr lang="en-US" sz="3400" dirty="0">
                <a:effectLst>
                  <a:outerShdw blurRad="38100" dist="38100" dir="2700000" algn="tl">
                    <a:srgbClr val="000000">
                      <a:alpha val="43137"/>
                    </a:srgbClr>
                  </a:outerShdw>
                </a:effectLst>
                <a:latin typeface="Calibri" panose="020F0502020204030204" pitchFamily="34" charset="0"/>
              </a:rPr>
              <a:t> Truly I say to you that he will put him in charge of all his possessions. </a:t>
            </a:r>
            <a:r>
              <a:rPr lang="en-US" sz="3400" baseline="30000" dirty="0">
                <a:effectLst>
                  <a:outerShdw blurRad="38100" dist="38100" dir="2700000" algn="tl">
                    <a:srgbClr val="000000">
                      <a:alpha val="43137"/>
                    </a:srgbClr>
                  </a:outerShdw>
                </a:effectLst>
                <a:latin typeface="Calibri" panose="020F0502020204030204" pitchFamily="34" charset="0"/>
              </a:rPr>
              <a:t>48</a:t>
            </a:r>
            <a:r>
              <a:rPr lang="en-US" sz="3400" dirty="0">
                <a:effectLst>
                  <a:outerShdw blurRad="38100" dist="38100" dir="2700000" algn="tl">
                    <a:srgbClr val="000000">
                      <a:alpha val="43137"/>
                    </a:srgbClr>
                  </a:outerShdw>
                </a:effectLst>
                <a:latin typeface="Calibri" panose="020F0502020204030204" pitchFamily="34" charset="0"/>
              </a:rPr>
              <a:t> But if that evil slave says in his heart,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My master is not coming for a long time,’ </a:t>
            </a:r>
            <a:r>
              <a:rPr lang="en-US" sz="34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49</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and he begins to beat his fellow slaves, and he eats and drinks with those habitually drunk</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50</a:t>
            </a:r>
            <a:r>
              <a:rPr lang="en-US" sz="3400" dirty="0">
                <a:effectLst>
                  <a:outerShdw blurRad="38100" dist="38100" dir="2700000" algn="tl">
                    <a:srgbClr val="000000">
                      <a:alpha val="43137"/>
                    </a:srgbClr>
                  </a:outerShdw>
                </a:effectLst>
                <a:latin typeface="Calibri" panose="020F0502020204030204" pitchFamily="34" charset="0"/>
              </a:rPr>
              <a:t> then the master of that slave will come on a day that he does not expect, and at an hour that he does not know.”</a:t>
            </a:r>
          </a:p>
        </p:txBody>
      </p:sp>
    </p:spTree>
    <p:extLst>
      <p:ext uri="{BB962C8B-B14F-4D97-AF65-F5344CB8AC3E}">
        <p14:creationId xmlns:p14="http://schemas.microsoft.com/office/powerpoint/2010/main" val="23691639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295401"/>
            <a:ext cx="10972800" cy="4851545"/>
          </a:xfrm>
        </p:spPr>
        <p:txBody>
          <a:bodyPr/>
          <a:lstStyle/>
          <a:p>
            <a:pPr marL="0" indent="0" algn="just">
              <a:spcBef>
                <a:spcPts val="0"/>
              </a:spcBef>
              <a:buNone/>
            </a:pPr>
            <a:r>
              <a:rPr lang="en-US" dirty="0">
                <a:effectLst>
                  <a:outerShdw blurRad="38100" dist="38100" dir="2700000" algn="tl">
                    <a:srgbClr val="000000">
                      <a:alpha val="43137"/>
                    </a:srgbClr>
                  </a:outerShdw>
                </a:effectLst>
              </a:rPr>
              <a:t>“Rosenthal‘s last chapter incorporates a final summary of his various positions, and also a final...attack against pre-</a:t>
            </a:r>
            <a:r>
              <a:rPr lang="en-US" dirty="0" err="1">
                <a:effectLst>
                  <a:outerShdw blurRad="38100" dist="38100" dir="2700000" algn="tl">
                    <a:srgbClr val="000000">
                      <a:alpha val="43137"/>
                    </a:srgbClr>
                  </a:outerShdw>
                </a:effectLst>
              </a:rPr>
              <a:t>tribulationalism</a:t>
            </a:r>
            <a:r>
              <a:rPr lang="en-US" dirty="0">
                <a:effectLst>
                  <a:outerShdw blurRad="38100" dist="38100" dir="2700000" algn="tl">
                    <a:srgbClr val="000000">
                      <a:alpha val="43137"/>
                    </a:srgbClr>
                  </a:outerShdw>
                </a:effectLst>
              </a:rPr>
              <a:t> and some of its leaders. The chapter sets forth the ‘pre-wrath rapture’ view as a ‘catalyst for holy living,’ without recognizing that </a:t>
            </a:r>
            <a:r>
              <a:rPr lang="en-US" b="1" u="sng" dirty="0">
                <a:solidFill>
                  <a:srgbClr val="FFFFCC"/>
                </a:solidFill>
                <a:effectLst>
                  <a:outerShdw blurRad="38100" dist="38100" dir="2700000" algn="tl">
                    <a:srgbClr val="000000">
                      <a:alpha val="43137"/>
                    </a:srgbClr>
                  </a:outerShdw>
                </a:effectLst>
              </a:rPr>
              <a:t>much of that catalyst is lost</a:t>
            </a:r>
            <a:r>
              <a:rPr lang="en-US" dirty="0">
                <a:effectLst>
                  <a:outerShdw blurRad="38100" dist="38100" dir="2700000" algn="tl">
                    <a:srgbClr val="000000">
                      <a:alpha val="43137"/>
                    </a:srgbClr>
                  </a:outerShdw>
                </a:effectLst>
              </a:rPr>
              <a:t> if forty-two months of ‘sorrows’ and another twenty-one months of battle and martyrdom from the beast must come first.”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2058429" y="6135470"/>
            <a:ext cx="8075142" cy="584775"/>
          </a:xfrm>
          <a:prstGeom prst="rect">
            <a:avLst/>
          </a:prstGeom>
          <a:noFill/>
        </p:spPr>
        <p:txBody>
          <a:bodyPr wrap="square">
            <a:spAutoFit/>
          </a:bodyPr>
          <a:lstStyle/>
          <a:p>
            <a:pPr algn="ctr">
              <a:defRPr/>
            </a:pP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Gerald B. Stanton,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Schoettle</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1991), 399.</a:t>
            </a:r>
            <a:endParaRPr lang="en-US" sz="1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2" descr="KEPT FROM HOUR By Gerald B. Stanton | eBay">
            <a:extLst>
              <a:ext uri="{FF2B5EF4-FFF2-40B4-BE49-F238E27FC236}">
                <a16:creationId xmlns:a16="http://schemas.microsoft.com/office/drawing/2014/main" id="{CDB1C99A-C0CE-FA51-CB05-65E2D39733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76200"/>
            <a:ext cx="69348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03C6DD8-15B9-89A8-4DB3-5E57AD26E5D4}"/>
              </a:ext>
            </a:extLst>
          </p:cNvPr>
          <p:cNvSpPr txBox="1">
            <a:spLocks noChangeArrowheads="1"/>
          </p:cNvSpPr>
          <p:nvPr/>
        </p:nvSpPr>
        <p:spPr bwMode="auto">
          <a:xfrm>
            <a:off x="3067050" y="1524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spTree>
    <p:extLst>
      <p:ext uri="{BB962C8B-B14F-4D97-AF65-F5344CB8AC3E}">
        <p14:creationId xmlns:p14="http://schemas.microsoft.com/office/powerpoint/2010/main" val="752945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149927"/>
            <a:ext cx="10972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866900" y="152400"/>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2947507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DE7F5-17B7-B485-AF59-BC35DFAA8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739759"/>
          </a:xfrm>
          <a:prstGeom prst="rect">
            <a:avLst/>
          </a:prstGeom>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600" dirty="0">
                <a:effectLst>
                  <a:outerShdw blurRad="38100" dist="38100" dir="2700000" algn="tl">
                    <a:srgbClr val="000000">
                      <a:alpha val="43137"/>
                    </a:srgbClr>
                  </a:outerShdw>
                </a:effectLst>
                <a:latin typeface="Calibri" panose="020F0502020204030204" pitchFamily="34" charset="0"/>
              </a:rPr>
              <a:t>;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93147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21170</TotalTime>
  <Words>10599</Words>
  <Application>Microsoft Office PowerPoint</Application>
  <PresentationFormat>Widescreen</PresentationFormat>
  <Paragraphs>519</Paragraphs>
  <Slides>154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154</vt:i4>
      </vt:variant>
    </vt:vector>
  </HeadingPairs>
  <TitlesOfParts>
    <vt:vector size="158" baseType="lpstr">
      <vt:lpstr>Calibri</vt:lpstr>
      <vt:lpstr>Times New Roman</vt:lpstr>
      <vt:lpstr>Wingdings</vt:lpstr>
      <vt:lpstr>Azure</vt:lpstr>
      <vt:lpstr>PowerPoint Presentation</vt:lpstr>
      <vt:lpstr>When Will the Rapture Take Place  Relative to the Tribulation Period?</vt:lpstr>
      <vt:lpstr>PowerPoint Presentation</vt:lpstr>
      <vt:lpstr>Pre-Wrath Rapturism</vt:lpstr>
      <vt:lpstr>Pre-Wrath Rapturism</vt:lpstr>
      <vt:lpstr>Dr. David Reagan</vt:lpstr>
      <vt:lpstr>Dr. David Reagan</vt:lpstr>
      <vt:lpstr>Dr. David Reagan</vt:lpstr>
      <vt:lpstr>Dr. David Reagan</vt:lpstr>
      <vt:lpstr>PowerPoint Presentation</vt:lpstr>
      <vt:lpstr>PowerPoint Presentation</vt:lpstr>
      <vt:lpstr>PowerPoint Presentation</vt:lpstr>
      <vt:lpstr>PowerPoint Presentation</vt:lpstr>
      <vt:lpstr>Marvin Rosenthal</vt:lpstr>
      <vt:lpstr>PowerPoint Presentation</vt:lpstr>
      <vt:lpstr>PowerPoint Presentation</vt:lpstr>
      <vt:lpstr>Pre-Wrath Rapturism</vt:lpstr>
      <vt:lpstr>PowerPoint Presentation</vt:lpstr>
      <vt:lpstr>II. Pre-Wrath Rapture Theory Problems</vt:lpstr>
      <vt:lpstr>II. Pre-Wrath Rapture Theory Problems</vt:lpstr>
      <vt:lpstr>PowerPoint Presentation</vt:lpstr>
      <vt:lpstr>PowerPoint Presentation</vt:lpstr>
      <vt:lpstr>PowerPoint Presentation</vt:lpstr>
      <vt:lpstr>George Zeller</vt:lpstr>
      <vt:lpstr>Arnold G. Fruchtenbaum “Israel and the Church,” in Issues in Dispensationalism, ed. Wesley R. Willis and John R. Master (Chicago: Moody, 1994), 118.</vt:lpstr>
      <vt:lpstr>PowerPoint Presentation</vt:lpstr>
      <vt:lpstr>II. Pre-Wrath Rapture Theory Problems</vt:lpstr>
      <vt:lpstr>PowerPoint Presentation</vt:lpstr>
      <vt:lpstr>Revelation 1:19</vt:lpstr>
      <vt:lpstr>PowerPoint Presentation</vt:lpstr>
      <vt:lpstr>God’s Work Through Israel</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Marvin Rosenthal</vt:lpstr>
      <vt:lpstr>Rev. 6:16-17 Robert L. Thomas, Revelation 1–7: An Exegetical Commentary, ed. Kenneth Barker (Chicago: Moody, 1992), 457-58. </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1st Six Seals (Revelation 6)</vt:lpstr>
      <vt:lpstr>II. Pre-Wrath Rapture Theory Problems</vt:lpstr>
      <vt:lpstr>PowerPoint Presentation</vt:lpstr>
      <vt:lpstr>Marvin Rosenthal</vt:lpstr>
      <vt:lpstr>PowerPoint Presentation</vt:lpstr>
      <vt:lpstr>PowerPoint Presentation</vt:lpstr>
      <vt:lpstr>PowerPoint Presentation</vt:lpstr>
      <vt:lpstr>PowerPoint Presentation</vt:lpstr>
      <vt:lpstr>PowerPoint Presentation</vt:lpstr>
      <vt:lpstr>PowerPoint Presentation</vt:lpstr>
      <vt:lpstr>2 Reasons Why the Restrainer is the Holy Spirit  (2 Thessalonians 2:6-7)</vt:lpstr>
      <vt:lpstr>PowerPoint Presentation</vt:lpstr>
      <vt:lpstr>PowerPoint Presentation</vt:lpstr>
      <vt:lpstr>Pre-Wrath Rapturism</vt:lpstr>
      <vt:lpstr>III. Additional Problems with Pre-Wrath Rapturism</vt:lpstr>
      <vt:lpstr>III. Additional Problems with Pre-Wrath Rapturism</vt:lpstr>
      <vt:lpstr>PowerPoint Presentation</vt:lpstr>
      <vt:lpstr>PowerPoint Presentation</vt:lpstr>
      <vt:lpstr>PROPHETIC SYNONYMNS</vt:lpstr>
      <vt:lpstr>PowerPoint Presentation</vt:lpstr>
      <vt:lpstr>PowerPoint Presentation</vt:lpstr>
      <vt:lpstr>PowerPoint Presentation</vt:lpstr>
      <vt:lpstr>III. Additional Problems with Pre-Wrath Rapturism</vt:lpstr>
      <vt:lpstr>PowerPoint Presentation</vt:lpstr>
      <vt:lpstr>PowerPoint Presentation</vt:lpstr>
      <vt:lpstr>PowerPoint Presentation</vt:lpstr>
      <vt:lpstr>PowerPoint Presentation</vt:lpstr>
      <vt:lpstr>PowerPoint Presentation</vt:lpstr>
      <vt:lpstr>III. Additional Problems with Pre-Wrath Rapturism</vt:lpstr>
      <vt:lpstr>PowerPoint Presentation</vt:lpstr>
      <vt:lpstr>PowerPoint Presentation</vt:lpstr>
      <vt:lpstr>Marvin Rosenthal</vt:lpstr>
      <vt:lpstr>PowerPoint Presentation</vt:lpstr>
      <vt:lpstr>PowerPoint Presentation</vt:lpstr>
      <vt:lpstr>PowerPoint Presentation</vt:lpstr>
      <vt:lpstr>PowerPoint Presentation</vt:lpstr>
      <vt:lpstr>PowerPoint Presentation</vt:lpstr>
      <vt:lpstr>Rev. 7:14 Robert L. Thomas, Revelation 1–7: An Exegetical Commentary, ed. Kenneth Barker (Chicago: Moody, 1992), 497, n. 119. </vt:lpstr>
      <vt:lpstr>PowerPoint Presentation</vt:lpstr>
      <vt:lpstr>PowerPoint Presentation</vt:lpstr>
      <vt:lpstr>III. Additional Problems with Pre-Wrath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Pre-Wrath Rapturism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PTSG 2023 - Pre-Wrath</dc:title>
  <dc:subject>PTSG 2023 - Pre-Wrath</dc:subject>
  <dc:creator>A. Woods</dc:creator>
  <dc:description>Modified by Jim McGowan</dc:description>
  <cp:lastModifiedBy>Barbara Appel</cp:lastModifiedBy>
  <cp:revision>2375</cp:revision>
  <cp:lastPrinted>2021-02-27T23:26:41Z</cp:lastPrinted>
  <dcterms:created xsi:type="dcterms:W3CDTF">2009-03-17T12:21:13Z</dcterms:created>
  <dcterms:modified xsi:type="dcterms:W3CDTF">2023-11-30T21:38:16Z</dcterms:modified>
</cp:coreProperties>
</file>